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35" r:id="rId2"/>
    <p:sldId id="271" r:id="rId3"/>
    <p:sldId id="342" r:id="rId4"/>
    <p:sldId id="343" r:id="rId5"/>
    <p:sldId id="345" r:id="rId6"/>
    <p:sldId id="347" r:id="rId7"/>
    <p:sldId id="348" r:id="rId8"/>
    <p:sldId id="308" r:id="rId9"/>
    <p:sldId id="344" r:id="rId10"/>
    <p:sldId id="349" r:id="rId11"/>
    <p:sldId id="302" r:id="rId12"/>
    <p:sldId id="351" r:id="rId13"/>
    <p:sldId id="350" r:id="rId14"/>
    <p:sldId id="354" r:id="rId15"/>
    <p:sldId id="353" r:id="rId16"/>
    <p:sldId id="352" r:id="rId17"/>
    <p:sldId id="364" r:id="rId18"/>
    <p:sldId id="303" r:id="rId19"/>
    <p:sldId id="356" r:id="rId20"/>
    <p:sldId id="355" r:id="rId21"/>
    <p:sldId id="363" r:id="rId22"/>
    <p:sldId id="357" r:id="rId23"/>
    <p:sldId id="304" r:id="rId24"/>
    <p:sldId id="330" r:id="rId25"/>
    <p:sldId id="358" r:id="rId26"/>
    <p:sldId id="359" r:id="rId27"/>
    <p:sldId id="360" r:id="rId28"/>
    <p:sldId id="361" r:id="rId29"/>
    <p:sldId id="362" r:id="rId30"/>
    <p:sldId id="336" r:id="rId31"/>
    <p:sldId id="337" r:id="rId32"/>
    <p:sldId id="273" r:id="rId3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1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F8A"/>
    <a:srgbClr val="3F6AB7"/>
    <a:srgbClr val="335899"/>
    <a:srgbClr val="7991CE"/>
    <a:srgbClr val="B3BEDF"/>
    <a:srgbClr val="0171C5"/>
    <a:srgbClr val="7E3A66"/>
    <a:srgbClr val="7E6CC3"/>
    <a:srgbClr val="68578F"/>
    <a:srgbClr val="3F576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949" autoAdjust="0"/>
    <p:restoredTop sz="94660"/>
  </p:normalViewPr>
  <p:slideViewPr>
    <p:cSldViewPr snapToGrid="0" showGuides="1">
      <p:cViewPr varScale="1">
        <p:scale>
          <a:sx n="86" d="100"/>
          <a:sy n="86" d="100"/>
        </p:scale>
        <p:origin x="931" y="53"/>
      </p:cViewPr>
      <p:guideLst>
        <p:guide orient="horz" pos="2137"/>
        <p:guide pos="3817"/>
      </p:guideLst>
    </p:cSldViewPr>
  </p:slideViewPr>
  <p:notesTextViewPr>
    <p:cViewPr>
      <p:scale>
        <a:sx n="1" d="1"/>
        <a:sy n="1" d="1"/>
      </p:scale>
      <p:origin x="0" y="0"/>
    </p:cViewPr>
  </p:notesTextViewPr>
  <p:sorterViewPr>
    <p:cViewPr>
      <p:scale>
        <a:sx n="60" d="100"/>
        <a:sy n="6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圆角矩形 6"/>
          <p:cNvSpPr/>
          <p:nvPr userDrawn="1"/>
        </p:nvSpPr>
        <p:spPr>
          <a:xfrm>
            <a:off x="2019869" y="5501898"/>
            <a:ext cx="10172131" cy="1284102"/>
          </a:xfrm>
          <a:prstGeom prst="roundRect">
            <a:avLst>
              <a:gd name="adj" fmla="val 0"/>
            </a:avLst>
          </a:prstGeom>
          <a:solidFill>
            <a:srgbClr val="004F8A">
              <a:alpha val="9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7"/>
          <p:cNvSpPr/>
          <p:nvPr userDrawn="1"/>
        </p:nvSpPr>
        <p:spPr>
          <a:xfrm>
            <a:off x="0" y="5501898"/>
            <a:ext cx="3048000" cy="1284102"/>
          </a:xfrm>
          <a:custGeom>
            <a:avLst/>
            <a:gdLst>
              <a:gd name="connsiteX0" fmla="*/ 0 w 3036468"/>
              <a:gd name="connsiteY0" fmla="*/ 0 h 1800000"/>
              <a:gd name="connsiteX1" fmla="*/ 3036468 w 3036468"/>
              <a:gd name="connsiteY1" fmla="*/ 0 h 1800000"/>
              <a:gd name="connsiteX2" fmla="*/ 2061536 w 3036468"/>
              <a:gd name="connsiteY2" fmla="*/ 1800000 h 1800000"/>
              <a:gd name="connsiteX3" fmla="*/ 0 w 3036468"/>
              <a:gd name="connsiteY3" fmla="*/ 1800000 h 1800000"/>
            </a:gdLst>
            <a:ahLst/>
            <a:cxnLst>
              <a:cxn ang="0">
                <a:pos x="connsiteX0" y="connsiteY0"/>
              </a:cxn>
              <a:cxn ang="0">
                <a:pos x="connsiteX1" y="connsiteY1"/>
              </a:cxn>
              <a:cxn ang="0">
                <a:pos x="connsiteX2" y="connsiteY2"/>
              </a:cxn>
              <a:cxn ang="0">
                <a:pos x="connsiteX3" y="connsiteY3"/>
              </a:cxn>
            </a:cxnLst>
            <a:rect l="l" t="t" r="r" b="b"/>
            <a:pathLst>
              <a:path w="3036468" h="1800000">
                <a:moveTo>
                  <a:pt x="0" y="0"/>
                </a:moveTo>
                <a:lnTo>
                  <a:pt x="3036468" y="0"/>
                </a:lnTo>
                <a:lnTo>
                  <a:pt x="2061536" y="1800000"/>
                </a:lnTo>
                <a:lnTo>
                  <a:pt x="0" y="1800000"/>
                </a:lnTo>
                <a:close/>
              </a:path>
            </a:pathLst>
          </a:custGeom>
          <a:solidFill>
            <a:srgbClr val="01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userDrawn="1"/>
        </p:nvSpPr>
        <p:spPr>
          <a:xfrm>
            <a:off x="0" y="5429898"/>
            <a:ext cx="12192000" cy="72000"/>
          </a:xfrm>
          <a:prstGeom prst="rect">
            <a:avLst/>
          </a:prstGeom>
          <a:solidFill>
            <a:srgbClr val="01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nvSpPr>
        <p:spPr>
          <a:xfrm>
            <a:off x="0" y="6786000"/>
            <a:ext cx="12192000" cy="72000"/>
          </a:xfrm>
          <a:prstGeom prst="rect">
            <a:avLst/>
          </a:prstGeom>
          <a:solidFill>
            <a:srgbClr val="01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ctrTitle"/>
          </p:nvPr>
        </p:nvSpPr>
        <p:spPr>
          <a:xfrm>
            <a:off x="2743201" y="5970198"/>
            <a:ext cx="9448799" cy="522360"/>
          </a:xfrm>
        </p:spPr>
        <p:txBody>
          <a:bodyPr anchor="ctr"/>
          <a:lstStyle>
            <a:lvl1pPr algn="l">
              <a:defRPr sz="6000" b="1">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4" name="日期占位符 3"/>
          <p:cNvSpPr>
            <a:spLocks noGrp="1"/>
          </p:cNvSpPr>
          <p:nvPr>
            <p:ph type="dt" sz="half" idx="10"/>
          </p:nvPr>
        </p:nvSpPr>
        <p:spPr/>
        <p:txBody>
          <a:bodyPr/>
          <a:lstStyle/>
          <a:p>
            <a:fld id="{807DB26E-7550-4A68-B9ED-0930F4C79F79}" type="datetimeFigureOut">
              <a:rPr lang="zh-CN" altLang="en-US" smtClean="0"/>
              <a:t>2018/12/14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81BC2DF-976F-4C49-92B9-E79BD60CFE9D}" type="slidenum">
              <a:rPr lang="zh-CN" altLang="en-US" smtClean="0"/>
              <a:t>‹#›</a:t>
            </a:fld>
            <a:endParaRPr lang="zh-CN" altLang="en-US"/>
          </a:p>
        </p:txBody>
      </p:sp>
      <p:pic>
        <p:nvPicPr>
          <p:cNvPr id="11" name="图片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00362" y="5611454"/>
            <a:ext cx="1100407" cy="1103640"/>
          </a:xfrm>
          <a:prstGeom prst="rect">
            <a:avLst/>
          </a:prstGeom>
        </p:spPr>
      </p:pic>
    </p:spTree>
    <p:extLst>
      <p:ext uri="{BB962C8B-B14F-4D97-AF65-F5344CB8AC3E}">
        <p14:creationId xmlns:p14="http://schemas.microsoft.com/office/powerpoint/2010/main" val="12362471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10" name="任意多边形 9"/>
          <p:cNvSpPr/>
          <p:nvPr userDrawn="1"/>
        </p:nvSpPr>
        <p:spPr>
          <a:xfrm>
            <a:off x="0" y="72000"/>
            <a:ext cx="1095825" cy="914400"/>
          </a:xfrm>
          <a:custGeom>
            <a:avLst/>
            <a:gdLst>
              <a:gd name="connsiteX0" fmla="*/ 0 w 1095825"/>
              <a:gd name="connsiteY0" fmla="*/ 0 h 914400"/>
              <a:gd name="connsiteX1" fmla="*/ 1095825 w 1095825"/>
              <a:gd name="connsiteY1" fmla="*/ 0 h 914400"/>
              <a:gd name="connsiteX2" fmla="*/ 608144 w 1095825"/>
              <a:gd name="connsiteY2" fmla="*/ 914400 h 914400"/>
              <a:gd name="connsiteX3" fmla="*/ 0 w 1095825"/>
              <a:gd name="connsiteY3" fmla="*/ 914400 h 914400"/>
            </a:gdLst>
            <a:ahLst/>
            <a:cxnLst>
              <a:cxn ang="0">
                <a:pos x="connsiteX0" y="connsiteY0"/>
              </a:cxn>
              <a:cxn ang="0">
                <a:pos x="connsiteX1" y="connsiteY1"/>
              </a:cxn>
              <a:cxn ang="0">
                <a:pos x="connsiteX2" y="connsiteY2"/>
              </a:cxn>
              <a:cxn ang="0">
                <a:pos x="connsiteX3" y="connsiteY3"/>
              </a:cxn>
            </a:cxnLst>
            <a:rect l="l" t="t" r="r" b="b"/>
            <a:pathLst>
              <a:path w="1095825" h="914400">
                <a:moveTo>
                  <a:pt x="0" y="0"/>
                </a:moveTo>
                <a:lnTo>
                  <a:pt x="1095825" y="0"/>
                </a:lnTo>
                <a:lnTo>
                  <a:pt x="608144" y="914400"/>
                </a:lnTo>
                <a:lnTo>
                  <a:pt x="0" y="914400"/>
                </a:lnTo>
                <a:close/>
              </a:path>
            </a:pathLst>
          </a:cu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0" y="0"/>
            <a:ext cx="12192000" cy="72000"/>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a:xfrm>
            <a:off x="1095824" y="72000"/>
            <a:ext cx="10257975" cy="914400"/>
          </a:xfrm>
        </p:spPr>
        <p:txBody>
          <a:bodyPr/>
          <a:lstStyle>
            <a:lvl1pPr>
              <a:defRPr b="1">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内容占位符 2"/>
          <p:cNvSpPr>
            <a:spLocks noGrp="1"/>
          </p:cNvSpPr>
          <p:nvPr>
            <p:ph idx="1"/>
          </p:nvPr>
        </p:nvSpPr>
        <p:spPr/>
        <p:txBody>
          <a:bodyPr/>
          <a:lstStyle>
            <a:lvl1pPr>
              <a:defRPr>
                <a:latin typeface="微软雅黑" panose="020B0503020204020204" pitchFamily="34" charset="-122"/>
                <a:ea typeface="微软雅黑" panose="020B0503020204020204" pitchFamily="34" charset="-122"/>
              </a:defRPr>
            </a:lvl1pPr>
            <a:lvl2pPr>
              <a:defRPr>
                <a:latin typeface="微软雅黑" panose="020B0503020204020204" pitchFamily="34" charset="-122"/>
                <a:ea typeface="微软雅黑" panose="020B0503020204020204" pitchFamily="34" charset="-122"/>
              </a:defRPr>
            </a:lvl2pPr>
            <a:lvl3pPr>
              <a:defRPr>
                <a:latin typeface="微软雅黑" panose="020B0503020204020204" pitchFamily="34" charset="-122"/>
                <a:ea typeface="微软雅黑" panose="020B0503020204020204" pitchFamily="34" charset="-122"/>
              </a:defRPr>
            </a:lvl3pPr>
            <a:lvl4pPr>
              <a:defRPr>
                <a:latin typeface="微软雅黑" panose="020B0503020204020204" pitchFamily="34" charset="-122"/>
                <a:ea typeface="微软雅黑" panose="020B0503020204020204" pitchFamily="34" charset="-122"/>
              </a:defRPr>
            </a:lvl4pPr>
            <a:lvl5pPr>
              <a:defRPr>
                <a:latin typeface="微软雅黑" panose="020B0503020204020204" pitchFamily="34" charset="-122"/>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807DB26E-7550-4A68-B9ED-0930F4C79F79}" type="datetimeFigureOut">
              <a:rPr lang="zh-CN" altLang="en-US" smtClean="0"/>
              <a:t>2018/12/14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81BC2DF-976F-4C49-92B9-E79BD60CFE9D}" type="slidenum">
              <a:rPr lang="zh-CN" altLang="en-US" smtClean="0"/>
              <a:t>‹#›</a:t>
            </a:fld>
            <a:endParaRPr lang="zh-CN" altLang="en-US"/>
          </a:p>
        </p:txBody>
      </p:sp>
      <p:sp>
        <p:nvSpPr>
          <p:cNvPr id="11" name="矩形 10"/>
          <p:cNvSpPr/>
          <p:nvPr userDrawn="1"/>
        </p:nvSpPr>
        <p:spPr>
          <a:xfrm>
            <a:off x="0" y="6786000"/>
            <a:ext cx="12192000" cy="72000"/>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6662" y="238790"/>
            <a:ext cx="528467" cy="530020"/>
          </a:xfrm>
          <a:prstGeom prst="rect">
            <a:avLst/>
          </a:prstGeom>
        </p:spPr>
      </p:pic>
    </p:spTree>
    <p:extLst>
      <p:ext uri="{BB962C8B-B14F-4D97-AF65-F5344CB8AC3E}">
        <p14:creationId xmlns:p14="http://schemas.microsoft.com/office/powerpoint/2010/main" val="37087416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bg>
      <p:bgPr>
        <a:solidFill>
          <a:srgbClr val="004F8A"/>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lgn="ctr">
              <a:defRPr sz="6000">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4" name="日期占位符 3"/>
          <p:cNvSpPr>
            <a:spLocks noGrp="1"/>
          </p:cNvSpPr>
          <p:nvPr>
            <p:ph type="dt" sz="half" idx="10"/>
          </p:nvPr>
        </p:nvSpPr>
        <p:spPr/>
        <p:txBody>
          <a:bodyPr/>
          <a:lstStyle/>
          <a:p>
            <a:fld id="{807DB26E-7550-4A68-B9ED-0930F4C79F79}" type="datetimeFigureOut">
              <a:rPr lang="zh-CN" altLang="en-US" smtClean="0"/>
              <a:t>2018/12/14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81BC2DF-976F-4C49-92B9-E79BD60CFE9D}" type="slidenum">
              <a:rPr lang="zh-CN" altLang="en-US" smtClean="0"/>
              <a:t>‹#›</a:t>
            </a:fld>
            <a:endParaRPr lang="zh-CN" altLang="en-US"/>
          </a:p>
        </p:txBody>
      </p:sp>
      <p:sp>
        <p:nvSpPr>
          <p:cNvPr id="9" name="图片占位符 8"/>
          <p:cNvSpPr>
            <a:spLocks noGrp="1"/>
          </p:cNvSpPr>
          <p:nvPr>
            <p:ph type="pic" sz="quarter" idx="13"/>
          </p:nvPr>
        </p:nvSpPr>
        <p:spPr>
          <a:xfrm>
            <a:off x="0" y="0"/>
            <a:ext cx="6813176" cy="6858000"/>
          </a:xfrm>
          <a:ln>
            <a:noFill/>
          </a:ln>
        </p:spPr>
        <p:txBody>
          <a:bodyPr/>
          <a:lstStyle/>
          <a:p>
            <a:endParaRPr lang="zh-CN" altLang="en-US" dirty="0"/>
          </a:p>
        </p:txBody>
      </p:sp>
    </p:spTree>
    <p:extLst>
      <p:ext uri="{BB962C8B-B14F-4D97-AF65-F5344CB8AC3E}">
        <p14:creationId xmlns:p14="http://schemas.microsoft.com/office/powerpoint/2010/main" val="7146829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8" name="任意多边形 7"/>
          <p:cNvSpPr/>
          <p:nvPr userDrawn="1"/>
        </p:nvSpPr>
        <p:spPr>
          <a:xfrm>
            <a:off x="0" y="72000"/>
            <a:ext cx="1095825" cy="914400"/>
          </a:xfrm>
          <a:custGeom>
            <a:avLst/>
            <a:gdLst>
              <a:gd name="connsiteX0" fmla="*/ 0 w 1095825"/>
              <a:gd name="connsiteY0" fmla="*/ 0 h 914400"/>
              <a:gd name="connsiteX1" fmla="*/ 1095825 w 1095825"/>
              <a:gd name="connsiteY1" fmla="*/ 0 h 914400"/>
              <a:gd name="connsiteX2" fmla="*/ 608144 w 1095825"/>
              <a:gd name="connsiteY2" fmla="*/ 914400 h 914400"/>
              <a:gd name="connsiteX3" fmla="*/ 0 w 1095825"/>
              <a:gd name="connsiteY3" fmla="*/ 914400 h 914400"/>
            </a:gdLst>
            <a:ahLst/>
            <a:cxnLst>
              <a:cxn ang="0">
                <a:pos x="connsiteX0" y="connsiteY0"/>
              </a:cxn>
              <a:cxn ang="0">
                <a:pos x="connsiteX1" y="connsiteY1"/>
              </a:cxn>
              <a:cxn ang="0">
                <a:pos x="connsiteX2" y="connsiteY2"/>
              </a:cxn>
              <a:cxn ang="0">
                <a:pos x="connsiteX3" y="connsiteY3"/>
              </a:cxn>
            </a:cxnLst>
            <a:rect l="l" t="t" r="r" b="b"/>
            <a:pathLst>
              <a:path w="1095825" h="914400">
                <a:moveTo>
                  <a:pt x="0" y="0"/>
                </a:moveTo>
                <a:lnTo>
                  <a:pt x="1095825" y="0"/>
                </a:lnTo>
                <a:lnTo>
                  <a:pt x="608144" y="914400"/>
                </a:lnTo>
                <a:lnTo>
                  <a:pt x="0" y="914400"/>
                </a:lnTo>
                <a:close/>
              </a:path>
            </a:pathLst>
          </a:cu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userDrawn="1"/>
        </p:nvSpPr>
        <p:spPr>
          <a:xfrm>
            <a:off x="0" y="0"/>
            <a:ext cx="12192000" cy="72000"/>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a:xfrm>
            <a:off x="1095824" y="72000"/>
            <a:ext cx="10257975" cy="914400"/>
          </a:xfrm>
        </p:spPr>
        <p:txBody>
          <a:bodyPr/>
          <a:lstStyle>
            <a:lvl1pPr>
              <a:defRPr b="1">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日期占位符 2"/>
          <p:cNvSpPr>
            <a:spLocks noGrp="1"/>
          </p:cNvSpPr>
          <p:nvPr>
            <p:ph type="dt" sz="half" idx="10"/>
          </p:nvPr>
        </p:nvSpPr>
        <p:spPr/>
        <p:txBody>
          <a:bodyPr/>
          <a:lstStyle/>
          <a:p>
            <a:fld id="{807DB26E-7550-4A68-B9ED-0930F4C79F79}" type="datetimeFigureOut">
              <a:rPr lang="zh-CN" altLang="en-US" smtClean="0"/>
              <a:t>2018/12/14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81BC2DF-976F-4C49-92B9-E79BD60CFE9D}" type="slidenum">
              <a:rPr lang="zh-CN" altLang="en-US" smtClean="0"/>
              <a:t>‹#›</a:t>
            </a:fld>
            <a:endParaRPr lang="zh-CN" altLang="en-US"/>
          </a:p>
        </p:txBody>
      </p:sp>
      <p:sp>
        <p:nvSpPr>
          <p:cNvPr id="10" name="矩形 9"/>
          <p:cNvSpPr/>
          <p:nvPr userDrawn="1"/>
        </p:nvSpPr>
        <p:spPr>
          <a:xfrm>
            <a:off x="0" y="6786000"/>
            <a:ext cx="12192000" cy="72000"/>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6662" y="238790"/>
            <a:ext cx="528467" cy="530020"/>
          </a:xfrm>
          <a:prstGeom prst="rect">
            <a:avLst/>
          </a:prstGeom>
        </p:spPr>
      </p:pic>
    </p:spTree>
    <p:extLst>
      <p:ext uri="{BB962C8B-B14F-4D97-AF65-F5344CB8AC3E}">
        <p14:creationId xmlns:p14="http://schemas.microsoft.com/office/powerpoint/2010/main" val="7793977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07DB26E-7550-4A68-B9ED-0930F4C79F79}" type="datetimeFigureOut">
              <a:rPr lang="zh-CN" altLang="en-US" smtClean="0"/>
              <a:t>2018/12/14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81BC2DF-976F-4C49-92B9-E79BD60CFE9D}" type="slidenum">
              <a:rPr lang="zh-CN" altLang="en-US" smtClean="0"/>
              <a:t>‹#›</a:t>
            </a:fld>
            <a:endParaRPr lang="zh-CN" altLang="en-US"/>
          </a:p>
        </p:txBody>
      </p:sp>
      <p:sp>
        <p:nvSpPr>
          <p:cNvPr id="5" name="矩形 4"/>
          <p:cNvSpPr/>
          <p:nvPr userDrawn="1"/>
        </p:nvSpPr>
        <p:spPr>
          <a:xfrm>
            <a:off x="0" y="0"/>
            <a:ext cx="12192000" cy="72000"/>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userDrawn="1"/>
        </p:nvSpPr>
        <p:spPr>
          <a:xfrm>
            <a:off x="0" y="6786000"/>
            <a:ext cx="12192000" cy="72000"/>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807890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1_空白">
    <p:bg>
      <p:bgPr>
        <a:solidFill>
          <a:srgbClr val="004F8A"/>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07DB26E-7550-4A68-B9ED-0930F4C79F79}" type="datetimeFigureOut">
              <a:rPr lang="zh-CN" altLang="en-US" smtClean="0"/>
              <a:t>2018/12/14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81BC2DF-976F-4C49-92B9-E79BD60CFE9D}" type="slidenum">
              <a:rPr lang="zh-CN" altLang="en-US" smtClean="0"/>
              <a:t>‹#›</a:t>
            </a:fld>
            <a:endParaRPr lang="zh-CN" altLang="en-US"/>
          </a:p>
        </p:txBody>
      </p:sp>
    </p:spTree>
    <p:extLst>
      <p:ext uri="{BB962C8B-B14F-4D97-AF65-F5344CB8AC3E}">
        <p14:creationId xmlns:p14="http://schemas.microsoft.com/office/powerpoint/2010/main" val="25028458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10" name="矩形 9"/>
          <p:cNvSpPr/>
          <p:nvPr userDrawn="1"/>
        </p:nvSpPr>
        <p:spPr>
          <a:xfrm>
            <a:off x="-1" y="1"/>
            <a:ext cx="10468725" cy="95250"/>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6096000" y="6108700"/>
            <a:ext cx="6096000" cy="749300"/>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日期占位符 3"/>
          <p:cNvSpPr>
            <a:spLocks noGrp="1"/>
          </p:cNvSpPr>
          <p:nvPr>
            <p:ph type="dt" sz="half" idx="10"/>
          </p:nvPr>
        </p:nvSpPr>
        <p:spPr/>
        <p:txBody>
          <a:bodyPr/>
          <a:lstStyle/>
          <a:p>
            <a:fld id="{72BB5F89-3C37-49A6-B7CC-41D189EEC0B1}" type="datetimeFigureOut">
              <a:rPr lang="zh-CN" altLang="en-US" smtClean="0"/>
              <a:t>2018/12/14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F89001C-556A-4238-A7E0-2B72E20C5D72}" type="slidenum">
              <a:rPr lang="zh-CN" altLang="en-US" smtClean="0"/>
              <a:t>‹#›</a:t>
            </a:fld>
            <a:endParaRPr lang="zh-CN" altLang="en-US"/>
          </a:p>
        </p:txBody>
      </p:sp>
      <p:sp>
        <p:nvSpPr>
          <p:cNvPr id="7" name="矩形 6"/>
          <p:cNvSpPr/>
          <p:nvPr userDrawn="1"/>
        </p:nvSpPr>
        <p:spPr>
          <a:xfrm>
            <a:off x="-6350" y="5349875"/>
            <a:ext cx="8286750" cy="1511300"/>
          </a:xfrm>
          <a:custGeom>
            <a:avLst/>
            <a:gdLst>
              <a:gd name="connsiteX0" fmla="*/ 0 w 7404100"/>
              <a:gd name="connsiteY0" fmla="*/ 0 h 1498600"/>
              <a:gd name="connsiteX1" fmla="*/ 7404100 w 7404100"/>
              <a:gd name="connsiteY1" fmla="*/ 0 h 1498600"/>
              <a:gd name="connsiteX2" fmla="*/ 7404100 w 7404100"/>
              <a:gd name="connsiteY2" fmla="*/ 1498600 h 1498600"/>
              <a:gd name="connsiteX3" fmla="*/ 0 w 7404100"/>
              <a:gd name="connsiteY3" fmla="*/ 1498600 h 1498600"/>
              <a:gd name="connsiteX4" fmla="*/ 0 w 7404100"/>
              <a:gd name="connsiteY4" fmla="*/ 0 h 1498600"/>
              <a:gd name="connsiteX0" fmla="*/ 0 w 7404100"/>
              <a:gd name="connsiteY0" fmla="*/ 0 h 1498600"/>
              <a:gd name="connsiteX1" fmla="*/ 6121400 w 7404100"/>
              <a:gd name="connsiteY1" fmla="*/ 0 h 1498600"/>
              <a:gd name="connsiteX2" fmla="*/ 7404100 w 7404100"/>
              <a:gd name="connsiteY2" fmla="*/ 1498600 h 1498600"/>
              <a:gd name="connsiteX3" fmla="*/ 0 w 7404100"/>
              <a:gd name="connsiteY3" fmla="*/ 1498600 h 1498600"/>
              <a:gd name="connsiteX4" fmla="*/ 0 w 7404100"/>
              <a:gd name="connsiteY4" fmla="*/ 0 h 1498600"/>
              <a:gd name="connsiteX0" fmla="*/ 0 w 8280400"/>
              <a:gd name="connsiteY0" fmla="*/ 0 h 1511300"/>
              <a:gd name="connsiteX1" fmla="*/ 6121400 w 8280400"/>
              <a:gd name="connsiteY1" fmla="*/ 0 h 1511300"/>
              <a:gd name="connsiteX2" fmla="*/ 8280400 w 8280400"/>
              <a:gd name="connsiteY2" fmla="*/ 1511300 h 1511300"/>
              <a:gd name="connsiteX3" fmla="*/ 0 w 8280400"/>
              <a:gd name="connsiteY3" fmla="*/ 1498600 h 1511300"/>
              <a:gd name="connsiteX4" fmla="*/ 0 w 8280400"/>
              <a:gd name="connsiteY4" fmla="*/ 0 h 1511300"/>
              <a:gd name="connsiteX0" fmla="*/ 6350 w 8286750"/>
              <a:gd name="connsiteY0" fmla="*/ 0 h 1511300"/>
              <a:gd name="connsiteX1" fmla="*/ 6127750 w 8286750"/>
              <a:gd name="connsiteY1" fmla="*/ 0 h 1511300"/>
              <a:gd name="connsiteX2" fmla="*/ 8286750 w 8286750"/>
              <a:gd name="connsiteY2" fmla="*/ 1511300 h 1511300"/>
              <a:gd name="connsiteX3" fmla="*/ 0 w 8286750"/>
              <a:gd name="connsiteY3" fmla="*/ 1504950 h 1511300"/>
              <a:gd name="connsiteX4" fmla="*/ 6350 w 8286750"/>
              <a:gd name="connsiteY4" fmla="*/ 0 h 1511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86750" h="1511300">
                <a:moveTo>
                  <a:pt x="6350" y="0"/>
                </a:moveTo>
                <a:lnTo>
                  <a:pt x="6127750" y="0"/>
                </a:lnTo>
                <a:lnTo>
                  <a:pt x="8286750" y="1511300"/>
                </a:lnTo>
                <a:lnTo>
                  <a:pt x="0" y="1504950"/>
                </a:lnTo>
                <a:cubicBezTo>
                  <a:pt x="2117" y="1003300"/>
                  <a:pt x="4233" y="501650"/>
                  <a:pt x="6350" y="0"/>
                </a:cubicBezTo>
                <a:close/>
              </a:path>
            </a:pathLst>
          </a:custGeom>
          <a:solidFill>
            <a:srgbClr val="0171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userDrawn="1"/>
        </p:nvSpPr>
        <p:spPr>
          <a:xfrm>
            <a:off x="10121900" y="0"/>
            <a:ext cx="2070100" cy="825500"/>
          </a:xfrm>
          <a:custGeom>
            <a:avLst/>
            <a:gdLst>
              <a:gd name="connsiteX0" fmla="*/ 0 w 2692400"/>
              <a:gd name="connsiteY0" fmla="*/ 0 h 825500"/>
              <a:gd name="connsiteX1" fmla="*/ 2692400 w 2692400"/>
              <a:gd name="connsiteY1" fmla="*/ 0 h 825500"/>
              <a:gd name="connsiteX2" fmla="*/ 2692400 w 2692400"/>
              <a:gd name="connsiteY2" fmla="*/ 825500 h 825500"/>
              <a:gd name="connsiteX3" fmla="*/ 0 w 2692400"/>
              <a:gd name="connsiteY3" fmla="*/ 825500 h 825500"/>
              <a:gd name="connsiteX4" fmla="*/ 0 w 2692400"/>
              <a:gd name="connsiteY4" fmla="*/ 0 h 825500"/>
              <a:gd name="connsiteX0" fmla="*/ 0 w 2692400"/>
              <a:gd name="connsiteY0" fmla="*/ 0 h 825500"/>
              <a:gd name="connsiteX1" fmla="*/ 2692400 w 2692400"/>
              <a:gd name="connsiteY1" fmla="*/ 0 h 825500"/>
              <a:gd name="connsiteX2" fmla="*/ 2692400 w 2692400"/>
              <a:gd name="connsiteY2" fmla="*/ 825500 h 825500"/>
              <a:gd name="connsiteX3" fmla="*/ 965200 w 2692400"/>
              <a:gd name="connsiteY3" fmla="*/ 825500 h 825500"/>
              <a:gd name="connsiteX4" fmla="*/ 0 w 2692400"/>
              <a:gd name="connsiteY4" fmla="*/ 0 h 825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2400" h="825500">
                <a:moveTo>
                  <a:pt x="0" y="0"/>
                </a:moveTo>
                <a:lnTo>
                  <a:pt x="2692400" y="0"/>
                </a:lnTo>
                <a:lnTo>
                  <a:pt x="2692400" y="825500"/>
                </a:lnTo>
                <a:lnTo>
                  <a:pt x="965200" y="825500"/>
                </a:lnTo>
                <a:lnTo>
                  <a:pt x="0" y="0"/>
                </a:lnTo>
                <a:close/>
              </a:path>
            </a:pathLst>
          </a:custGeom>
          <a:solidFill>
            <a:srgbClr val="0171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ctrTitle"/>
          </p:nvPr>
        </p:nvSpPr>
        <p:spPr>
          <a:xfrm>
            <a:off x="393699" y="5816203"/>
            <a:ext cx="6355444" cy="800893"/>
          </a:xfrm>
        </p:spPr>
        <p:txBody>
          <a:bodyPr anchor="b">
            <a:noAutofit/>
          </a:bodyPr>
          <a:lstStyle>
            <a:lvl1pPr algn="l">
              <a:defRPr sz="4800" b="1">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副标题 2"/>
          <p:cNvSpPr>
            <a:spLocks noGrp="1"/>
          </p:cNvSpPr>
          <p:nvPr>
            <p:ph type="subTitle" idx="1"/>
          </p:nvPr>
        </p:nvSpPr>
        <p:spPr>
          <a:xfrm>
            <a:off x="8153400" y="6285706"/>
            <a:ext cx="3966030" cy="506411"/>
          </a:xfrm>
        </p:spPr>
        <p:txBody>
          <a:bodyPr/>
          <a:lstStyle>
            <a:lvl1pPr marL="0" indent="0" algn="ctr">
              <a:buNone/>
              <a:defRPr sz="2400">
                <a:solidFill>
                  <a:schemeClr val="bg1"/>
                </a:solidFill>
                <a:latin typeface="微软雅黑" panose="020B0503020204020204" pitchFamily="34" charset="-122"/>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pic>
        <p:nvPicPr>
          <p:cNvPr id="12" name="图片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065625" y="34567"/>
            <a:ext cx="754150" cy="756366"/>
          </a:xfrm>
          <a:prstGeom prst="rect">
            <a:avLst/>
          </a:prstGeom>
        </p:spPr>
      </p:pic>
      <p:sp>
        <p:nvSpPr>
          <p:cNvPr id="13" name="矩形 12"/>
          <p:cNvSpPr/>
          <p:nvPr userDrawn="1"/>
        </p:nvSpPr>
        <p:spPr>
          <a:xfrm>
            <a:off x="126999" y="5718629"/>
            <a:ext cx="139701" cy="95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71936159"/>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72000"/>
            <a:ext cx="10515600" cy="9144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7DB26E-7550-4A68-B9ED-0930F4C79F79}" type="datetimeFigureOut">
              <a:rPr lang="zh-CN" altLang="en-US" smtClean="0"/>
              <a:t>2018/12/14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1BC2DF-976F-4C49-92B9-E79BD60CFE9D}" type="slidenum">
              <a:rPr lang="zh-CN" altLang="en-US" smtClean="0"/>
              <a:t>‹#›</a:t>
            </a:fld>
            <a:endParaRPr lang="zh-CN" altLang="en-US"/>
          </a:p>
        </p:txBody>
      </p:sp>
    </p:spTree>
    <p:extLst>
      <p:ext uri="{BB962C8B-B14F-4D97-AF65-F5344CB8AC3E}">
        <p14:creationId xmlns:p14="http://schemas.microsoft.com/office/powerpoint/2010/main" val="31835988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5" r:id="rId5"/>
    <p:sldLayoutId id="2147483656" r:id="rId6"/>
    <p:sldLayoutId id="2147483657" r:id="rId7"/>
  </p:sldLayoutIdLst>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图片包含 树, 户外, 建筑物, 天空&#10;&#10;已生成极高可信度的说明">
            <a:extLst>
              <a:ext uri="{FF2B5EF4-FFF2-40B4-BE49-F238E27FC236}">
                <a16:creationId xmlns:a16="http://schemas.microsoft.com/office/drawing/2014/main" id="{80DA421E-B973-4B06-BBF9-B8183FD6E140}"/>
              </a:ext>
            </a:extLst>
          </p:cNvPr>
          <p:cNvPicPr>
            <a:picLocks noChangeAspect="1"/>
          </p:cNvPicPr>
          <p:nvPr/>
        </p:nvPicPr>
        <p:blipFill>
          <a:blip r:embed="rId2"/>
          <a:stretch>
            <a:fillRect/>
          </a:stretch>
        </p:blipFill>
        <p:spPr>
          <a:xfrm>
            <a:off x="0" y="0"/>
            <a:ext cx="12204695" cy="6858000"/>
          </a:xfrm>
          <a:prstGeom prst="rect">
            <a:avLst/>
          </a:prstGeom>
        </p:spPr>
      </p:pic>
      <p:sp>
        <p:nvSpPr>
          <p:cNvPr id="6" name="矩形 5"/>
          <p:cNvSpPr/>
          <p:nvPr/>
        </p:nvSpPr>
        <p:spPr>
          <a:xfrm>
            <a:off x="12402" y="1256367"/>
            <a:ext cx="12201099" cy="2975165"/>
          </a:xfrm>
          <a:prstGeom prst="rect">
            <a:avLst/>
          </a:prstGeom>
          <a:solidFill>
            <a:srgbClr val="004F8A">
              <a:alpha val="2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3596" y="5058236"/>
            <a:ext cx="12201099" cy="1860644"/>
            <a:chOff x="0" y="4997356"/>
            <a:chExt cx="12201099" cy="1860644"/>
          </a:xfrm>
        </p:grpSpPr>
        <p:sp>
          <p:nvSpPr>
            <p:cNvPr id="7" name="矩形 6"/>
            <p:cNvSpPr/>
            <p:nvPr/>
          </p:nvSpPr>
          <p:spPr>
            <a:xfrm>
              <a:off x="0" y="5403756"/>
              <a:ext cx="12201099" cy="14542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等腰三角形 7"/>
            <p:cNvSpPr/>
            <p:nvPr/>
          </p:nvSpPr>
          <p:spPr>
            <a:xfrm>
              <a:off x="1894309" y="4997356"/>
              <a:ext cx="8412480" cy="4064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文本框 11"/>
          <p:cNvSpPr txBox="1"/>
          <p:nvPr/>
        </p:nvSpPr>
        <p:spPr>
          <a:xfrm>
            <a:off x="547319" y="2217516"/>
            <a:ext cx="11113652" cy="1015663"/>
          </a:xfrm>
          <a:prstGeom prst="rect">
            <a:avLst/>
          </a:prstGeom>
          <a:noFill/>
        </p:spPr>
        <p:txBody>
          <a:bodyPr wrap="square" rtlCol="0">
            <a:spAutoFit/>
          </a:bodyPr>
          <a:lstStyle/>
          <a:p>
            <a:r>
              <a:rPr lang="en-US" altLang="zh-CN" sz="6000" b="1" dirty="0">
                <a:solidFill>
                  <a:schemeClr val="bg1"/>
                </a:solidFill>
                <a:latin typeface="微软雅黑" panose="020B0503020204020204" pitchFamily="34" charset="-122"/>
                <a:ea typeface="微软雅黑" panose="020B0503020204020204" pitchFamily="34" charset="-122"/>
              </a:rPr>
              <a:t>A STORY OF MY NOTEBOOK</a:t>
            </a:r>
            <a:endParaRPr lang="zh-CN" altLang="en-US" sz="6000" b="1" dirty="0">
              <a:solidFill>
                <a:schemeClr val="bg1"/>
              </a:solidFill>
              <a:latin typeface="微软雅黑" panose="020B0503020204020204" pitchFamily="34" charset="-122"/>
              <a:ea typeface="微软雅黑" panose="020B0503020204020204" pitchFamily="34" charset="-122"/>
            </a:endParaRPr>
          </a:p>
        </p:txBody>
      </p:sp>
      <p:sp>
        <p:nvSpPr>
          <p:cNvPr id="14" name="矩形 13"/>
          <p:cNvSpPr/>
          <p:nvPr/>
        </p:nvSpPr>
        <p:spPr>
          <a:xfrm>
            <a:off x="8169966" y="3293963"/>
            <a:ext cx="3852387" cy="830997"/>
          </a:xfrm>
          <a:prstGeom prst="rect">
            <a:avLst/>
          </a:prstGeom>
        </p:spPr>
        <p:txBody>
          <a:bodyPr wrap="square">
            <a:spAutoFit/>
          </a:bodyPr>
          <a:lstStyle/>
          <a:p>
            <a:pPr algn="r"/>
            <a:r>
              <a:rPr lang="en-US" altLang="zh-CN"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Fu </a:t>
            </a:r>
            <a:r>
              <a:rPr lang="en-US" altLang="zh-CN" sz="2400" b="1" dirty="0" err="1">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Yuqian</a:t>
            </a:r>
            <a:endParaRPr lang="en-US" altLang="zh-CN"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a:p>
            <a:pPr algn="r"/>
            <a:r>
              <a:rPr lang="en-US" altLang="zh-CN" sz="2400" dirty="0">
                <a:solidFill>
                  <a:schemeClr val="bg1"/>
                </a:solidFill>
                <a:latin typeface="微软雅黑" panose="020B0503020204020204" pitchFamily="34" charset="-122"/>
                <a:ea typeface="微软雅黑" panose="020B0503020204020204" pitchFamily="34" charset="-122"/>
              </a:rPr>
              <a:t>October 12, 2018</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3" name="圆角矩形 13">
            <a:extLst>
              <a:ext uri="{FF2B5EF4-FFF2-40B4-BE49-F238E27FC236}">
                <a16:creationId xmlns:a16="http://schemas.microsoft.com/office/drawing/2014/main" id="{F5049664-EDA3-4888-9AFF-A7D735AD70F0}"/>
              </a:ext>
            </a:extLst>
          </p:cNvPr>
          <p:cNvSpPr/>
          <p:nvPr/>
        </p:nvSpPr>
        <p:spPr>
          <a:xfrm>
            <a:off x="-10356" y="1453699"/>
            <a:ext cx="12197503" cy="2567793"/>
          </a:xfrm>
          <a:prstGeom prst="roundRect">
            <a:avLst>
              <a:gd name="adj" fmla="val 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15" name="直接连接符 14">
            <a:extLst>
              <a:ext uri="{FF2B5EF4-FFF2-40B4-BE49-F238E27FC236}">
                <a16:creationId xmlns:a16="http://schemas.microsoft.com/office/drawing/2014/main" id="{CF7E5D16-7053-4372-8809-6D2931A451B0}"/>
              </a:ext>
            </a:extLst>
          </p:cNvPr>
          <p:cNvCxnSpPr>
            <a:cxnSpLocks/>
          </p:cNvCxnSpPr>
          <p:nvPr/>
        </p:nvCxnSpPr>
        <p:spPr>
          <a:xfrm flipV="1">
            <a:off x="12402" y="1692638"/>
            <a:ext cx="12179598" cy="5008"/>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59920E65-760D-46AE-BF62-DB2F7C437303}"/>
              </a:ext>
            </a:extLst>
          </p:cNvPr>
          <p:cNvCxnSpPr>
            <a:cxnSpLocks/>
          </p:cNvCxnSpPr>
          <p:nvPr/>
        </p:nvCxnSpPr>
        <p:spPr>
          <a:xfrm flipV="1">
            <a:off x="12402" y="3763483"/>
            <a:ext cx="12179598" cy="43400"/>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p:sp>
        <p:nvSpPr>
          <p:cNvPr id="17" name="标题 6">
            <a:extLst>
              <a:ext uri="{FF2B5EF4-FFF2-40B4-BE49-F238E27FC236}">
                <a16:creationId xmlns:a16="http://schemas.microsoft.com/office/drawing/2014/main" id="{C37BE74C-5F49-4AC4-8698-41D2049B22D9}"/>
              </a:ext>
            </a:extLst>
          </p:cNvPr>
          <p:cNvSpPr txBox="1">
            <a:spLocks/>
          </p:cNvSpPr>
          <p:nvPr/>
        </p:nvSpPr>
        <p:spPr>
          <a:xfrm>
            <a:off x="-196912" y="1357032"/>
            <a:ext cx="12585822" cy="277502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800" b="1" kern="1200">
                <a:solidFill>
                  <a:schemeClr val="bg1"/>
                </a:solidFill>
                <a:latin typeface="微软雅黑" panose="020B0503020204020204" pitchFamily="34" charset="-122"/>
                <a:ea typeface="微软雅黑" panose="020B0503020204020204" pitchFamily="34" charset="-122"/>
                <a:cs typeface="+mj-cs"/>
              </a:defRPr>
            </a:lvl1pPr>
          </a:lstStyle>
          <a:p>
            <a:pPr algn="ctr">
              <a:lnSpc>
                <a:spcPct val="150000"/>
              </a:lnSpc>
            </a:pPr>
            <a:r>
              <a:rPr lang="en-US" altLang="zh-CN" sz="3200" dirty="0"/>
              <a:t>An Approach to Automatic Object Tracking System by Combination of SIFT and RANSAC with Mean Shift and KLT</a:t>
            </a:r>
            <a:endParaRPr lang="zh-CN" altLang="en-US" sz="3200" dirty="0"/>
          </a:p>
        </p:txBody>
      </p:sp>
      <p:sp>
        <p:nvSpPr>
          <p:cNvPr id="27" name="矩形 26">
            <a:extLst>
              <a:ext uri="{FF2B5EF4-FFF2-40B4-BE49-F238E27FC236}">
                <a16:creationId xmlns:a16="http://schemas.microsoft.com/office/drawing/2014/main" id="{83CC87A6-A188-438B-AEDF-34C6B1FFFAEE}"/>
              </a:ext>
            </a:extLst>
          </p:cNvPr>
          <p:cNvSpPr/>
          <p:nvPr/>
        </p:nvSpPr>
        <p:spPr>
          <a:xfrm>
            <a:off x="8990968" y="5634658"/>
            <a:ext cx="2861200" cy="961289"/>
          </a:xfrm>
          <a:prstGeom prst="rect">
            <a:avLst/>
          </a:prstGeom>
        </p:spPr>
        <p:txBody>
          <a:bodyPr wrap="square">
            <a:spAutoFit/>
          </a:bodyPr>
          <a:lstStyle/>
          <a:p>
            <a:pPr>
              <a:lnSpc>
                <a:spcPct val="150000"/>
              </a:lnSpc>
            </a:pP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许文滔</a:t>
            </a:r>
            <a:endParaRPr lang="en-US" altLang="zh-CN" sz="2000" b="1"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a:lnSpc>
                <a:spcPct val="150000"/>
              </a:lnSpc>
            </a:pPr>
            <a:r>
              <a:rPr lang="en-US" altLang="zh-CN" sz="2000" b="1" dirty="0">
                <a:solidFill>
                  <a:schemeClr val="tx1">
                    <a:lumMod val="65000"/>
                    <a:lumOff val="35000"/>
                  </a:schemeClr>
                </a:solidFill>
                <a:latin typeface="微软雅黑" panose="020B0503020204020204" pitchFamily="34" charset="-122"/>
                <a:ea typeface="微软雅黑" panose="020B0503020204020204" pitchFamily="34" charset="-122"/>
              </a:rPr>
              <a:t>Dec 14, 2018</a:t>
            </a:r>
            <a:endPar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8" name="矩形 17">
            <a:extLst>
              <a:ext uri="{FF2B5EF4-FFF2-40B4-BE49-F238E27FC236}">
                <a16:creationId xmlns:a16="http://schemas.microsoft.com/office/drawing/2014/main" id="{85902C73-C24C-437A-B3C2-81837FAEE454}"/>
              </a:ext>
            </a:extLst>
          </p:cNvPr>
          <p:cNvSpPr/>
          <p:nvPr/>
        </p:nvSpPr>
        <p:spPr>
          <a:xfrm>
            <a:off x="192293" y="5907486"/>
            <a:ext cx="5333697" cy="377411"/>
          </a:xfrm>
          <a:prstGeom prst="rect">
            <a:avLst/>
          </a:prstGeom>
        </p:spPr>
        <p:txBody>
          <a:bodyPr wrap="square">
            <a:spAutoFit/>
          </a:bodyPr>
          <a:lstStyle/>
          <a:p>
            <a:pPr>
              <a:lnSpc>
                <a:spcPct val="150000"/>
              </a:lnSpc>
            </a:pPr>
            <a:r>
              <a:rPr lang="en-US" altLang="zh-CN" sz="1400" b="1"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2016 Conference on Advances in Signal Processing (CASP) </a:t>
            </a:r>
            <a:endParaRPr lang="zh-CN" altLang="en-US" sz="14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5778987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solidFill>
                  <a:schemeClr val="tx1">
                    <a:lumMod val="75000"/>
                    <a:lumOff val="25000"/>
                  </a:schemeClr>
                </a:solidFill>
              </a:rPr>
              <a:t>Object recognition and tracking</a:t>
            </a:r>
            <a:endParaRPr lang="zh-CN" altLang="en-US" dirty="0"/>
          </a:p>
        </p:txBody>
      </p:sp>
      <p:grpSp>
        <p:nvGrpSpPr>
          <p:cNvPr id="9" name="组合 8"/>
          <p:cNvGrpSpPr/>
          <p:nvPr/>
        </p:nvGrpSpPr>
        <p:grpSpPr>
          <a:xfrm>
            <a:off x="1095824" y="1556693"/>
            <a:ext cx="11389417" cy="1434991"/>
            <a:chOff x="5427389" y="1328434"/>
            <a:chExt cx="7257526" cy="914400"/>
          </a:xfrm>
        </p:grpSpPr>
        <p:sp>
          <p:nvSpPr>
            <p:cNvPr id="17" name="标题 3"/>
            <p:cNvSpPr txBox="1">
              <a:spLocks/>
            </p:cNvSpPr>
            <p:nvPr/>
          </p:nvSpPr>
          <p:spPr>
            <a:xfrm>
              <a:off x="5720630" y="1328434"/>
              <a:ext cx="6964285"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endParaRPr lang="en-US" altLang="zh-CN" sz="2400" dirty="0">
                <a:solidFill>
                  <a:schemeClr val="tx1">
                    <a:lumMod val="75000"/>
                    <a:lumOff val="25000"/>
                  </a:schemeClr>
                </a:solidFill>
              </a:endParaRPr>
            </a:p>
            <a:p>
              <a:endParaRPr lang="en-US" altLang="zh-CN" sz="2400" dirty="0">
                <a:solidFill>
                  <a:schemeClr val="tx1">
                    <a:lumMod val="75000"/>
                    <a:lumOff val="25000"/>
                  </a:schemeClr>
                </a:solidFill>
              </a:endParaRPr>
            </a:p>
            <a:p>
              <a:r>
                <a:rPr lang="en-US" altLang="zh-CN" sz="2400" dirty="0">
                  <a:solidFill>
                    <a:schemeClr val="tx1">
                      <a:lumMod val="75000"/>
                      <a:lumOff val="25000"/>
                    </a:schemeClr>
                  </a:solidFill>
                </a:rPr>
                <a:t>Using SIFT features and RANSAC for estimating geometrical transformation </a:t>
              </a:r>
              <a:endParaRPr lang="zh-CN" altLang="en-US" sz="2400" dirty="0">
                <a:solidFill>
                  <a:schemeClr val="tx1">
                    <a:lumMod val="75000"/>
                    <a:lumOff val="25000"/>
                  </a:schemeClr>
                </a:solidFill>
              </a:endParaRPr>
            </a:p>
          </p:txBody>
        </p:sp>
        <p:sp>
          <p:nvSpPr>
            <p:cNvPr id="20" name="椭圆 19"/>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8" name="组合 17">
            <a:extLst>
              <a:ext uri="{FF2B5EF4-FFF2-40B4-BE49-F238E27FC236}">
                <a16:creationId xmlns:a16="http://schemas.microsoft.com/office/drawing/2014/main" id="{9845CFD9-09C6-457C-AE25-0907C2A6B47E}"/>
              </a:ext>
            </a:extLst>
          </p:cNvPr>
          <p:cNvGrpSpPr/>
          <p:nvPr/>
        </p:nvGrpSpPr>
        <p:grpSpPr>
          <a:xfrm>
            <a:off x="1095824" y="3204311"/>
            <a:ext cx="11389417" cy="2046218"/>
            <a:chOff x="5427389" y="1125374"/>
            <a:chExt cx="7257526" cy="1303884"/>
          </a:xfrm>
        </p:grpSpPr>
        <p:sp>
          <p:nvSpPr>
            <p:cNvPr id="19" name="标题 3">
              <a:extLst>
                <a:ext uri="{FF2B5EF4-FFF2-40B4-BE49-F238E27FC236}">
                  <a16:creationId xmlns:a16="http://schemas.microsoft.com/office/drawing/2014/main" id="{6D0154F3-FC6C-4EF0-B9CB-5CB88242441D}"/>
                </a:ext>
              </a:extLst>
            </p:cNvPr>
            <p:cNvSpPr txBox="1">
              <a:spLocks/>
            </p:cNvSpPr>
            <p:nvPr/>
          </p:nvSpPr>
          <p:spPr>
            <a:xfrm>
              <a:off x="5720630" y="1125374"/>
              <a:ext cx="6964285" cy="13038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nSpc>
                  <a:spcPct val="115000"/>
                </a:lnSpc>
              </a:pPr>
              <a:r>
                <a:rPr lang="en-US" altLang="zh-CN" sz="2400" dirty="0">
                  <a:solidFill>
                    <a:schemeClr val="tx1">
                      <a:lumMod val="75000"/>
                      <a:lumOff val="25000"/>
                    </a:schemeClr>
                  </a:solidFill>
                </a:rPr>
                <a:t>Mean Shift and KLT.</a:t>
              </a:r>
              <a:endParaRPr lang="zh-CN" altLang="en-US" sz="2400" dirty="0">
                <a:solidFill>
                  <a:schemeClr val="tx1">
                    <a:lumMod val="75000"/>
                    <a:lumOff val="25000"/>
                  </a:schemeClr>
                </a:solidFill>
              </a:endParaRPr>
            </a:p>
          </p:txBody>
        </p:sp>
        <p:sp>
          <p:nvSpPr>
            <p:cNvPr id="21" name="椭圆 20">
              <a:extLst>
                <a:ext uri="{FF2B5EF4-FFF2-40B4-BE49-F238E27FC236}">
                  <a16:creationId xmlns:a16="http://schemas.microsoft.com/office/drawing/2014/main" id="{8E122FA4-764C-4076-8FA3-AD53CC9CFEE8}"/>
                </a:ext>
              </a:extLst>
            </p:cNvPr>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 name="对话气泡: 圆角矩形 1">
            <a:extLst>
              <a:ext uri="{FF2B5EF4-FFF2-40B4-BE49-F238E27FC236}">
                <a16:creationId xmlns:a16="http://schemas.microsoft.com/office/drawing/2014/main" id="{8CB8BBA9-D6C8-4B10-A8A6-8FF8FA3C728C}"/>
              </a:ext>
            </a:extLst>
          </p:cNvPr>
          <p:cNvSpPr/>
          <p:nvPr/>
        </p:nvSpPr>
        <p:spPr>
          <a:xfrm>
            <a:off x="7935028" y="873859"/>
            <a:ext cx="3967412" cy="1221496"/>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used to automatically detect the object in ﬁrst frame of video</a:t>
            </a:r>
            <a:endParaRPr lang="zh-CN" altLang="en-US" b="1" dirty="0"/>
          </a:p>
        </p:txBody>
      </p:sp>
      <p:sp>
        <p:nvSpPr>
          <p:cNvPr id="5" name="对话气泡: 椭圆形 4">
            <a:extLst>
              <a:ext uri="{FF2B5EF4-FFF2-40B4-BE49-F238E27FC236}">
                <a16:creationId xmlns:a16="http://schemas.microsoft.com/office/drawing/2014/main" id="{B94EF03A-6C16-4525-80C8-E1D27B3F552B}"/>
              </a:ext>
            </a:extLst>
          </p:cNvPr>
          <p:cNvSpPr/>
          <p:nvPr/>
        </p:nvSpPr>
        <p:spPr>
          <a:xfrm>
            <a:off x="5059680" y="3013807"/>
            <a:ext cx="3459480" cy="1705019"/>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make tracking system fully automatic</a:t>
            </a:r>
            <a:endParaRPr lang="zh-CN" altLang="en-US" dirty="0"/>
          </a:p>
        </p:txBody>
      </p:sp>
    </p:spTree>
    <p:extLst>
      <p:ext uri="{BB962C8B-B14F-4D97-AF65-F5344CB8AC3E}">
        <p14:creationId xmlns:p14="http://schemas.microsoft.com/office/powerpoint/2010/main" val="42389021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占位符 7"/>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t="16502" b="16502"/>
          <a:stretch>
            <a:fillRect/>
          </a:stretch>
        </p:blipFill>
        <p:spPr/>
      </p:pic>
      <p:sp>
        <p:nvSpPr>
          <p:cNvPr id="14" name="圆角矩形 13"/>
          <p:cNvSpPr/>
          <p:nvPr/>
        </p:nvSpPr>
        <p:spPr>
          <a:xfrm>
            <a:off x="0" y="2667000"/>
            <a:ext cx="6502399" cy="1485900"/>
          </a:xfrm>
          <a:prstGeom prst="roundRect">
            <a:avLst>
              <a:gd name="adj" fmla="val 0"/>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p:nvPr/>
        </p:nvCxnSpPr>
        <p:spPr>
          <a:xfrm>
            <a:off x="0" y="2777068"/>
            <a:ext cx="58928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0" y="4025900"/>
            <a:ext cx="56896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0" name="流程图: 手动输入 9"/>
          <p:cNvSpPr/>
          <p:nvPr/>
        </p:nvSpPr>
        <p:spPr>
          <a:xfrm rot="16200000" flipH="1">
            <a:off x="5201024" y="-132977"/>
            <a:ext cx="6858000" cy="7123953"/>
          </a:xfrm>
          <a:prstGeom prst="flowChartManualInput">
            <a:avLst/>
          </a:prstGeom>
          <a:solidFill>
            <a:srgbClr val="01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文本框 11"/>
          <p:cNvSpPr txBox="1"/>
          <p:nvPr/>
        </p:nvSpPr>
        <p:spPr>
          <a:xfrm>
            <a:off x="6956723" y="-1518701"/>
            <a:ext cx="4084773" cy="9325630"/>
          </a:xfrm>
          <a:prstGeom prst="rect">
            <a:avLst/>
          </a:prstGeom>
          <a:noFill/>
        </p:spPr>
        <p:txBody>
          <a:bodyPr wrap="none" rtlCol="0">
            <a:spAutoFit/>
          </a:bodyPr>
          <a:lstStyle/>
          <a:p>
            <a:r>
              <a:rPr lang="en-US" altLang="zh-CN" sz="60000" dirty="0">
                <a:solidFill>
                  <a:srgbClr val="004F8A"/>
                </a:solidFill>
              </a:rPr>
              <a:t>2</a:t>
            </a:r>
            <a:endParaRPr lang="zh-CN" altLang="en-US" sz="60000" dirty="0">
              <a:solidFill>
                <a:srgbClr val="004F8A"/>
              </a:solidFill>
            </a:endParaRPr>
          </a:p>
        </p:txBody>
      </p:sp>
      <p:sp>
        <p:nvSpPr>
          <p:cNvPr id="17" name="标题 6"/>
          <p:cNvSpPr>
            <a:spLocks noGrp="1"/>
          </p:cNvSpPr>
          <p:nvPr>
            <p:ph type="title"/>
          </p:nvPr>
        </p:nvSpPr>
        <p:spPr>
          <a:xfrm>
            <a:off x="-310777" y="2528999"/>
            <a:ext cx="6385560" cy="1800000"/>
          </a:xfrm>
        </p:spPr>
        <p:txBody>
          <a:bodyPr anchor="ctr">
            <a:noAutofit/>
          </a:bodyPr>
          <a:lstStyle/>
          <a:p>
            <a:r>
              <a:rPr lang="en-US" altLang="zh-CN" sz="4400" dirty="0"/>
              <a:t> </a:t>
            </a:r>
            <a:r>
              <a:rPr lang="en-US" altLang="zh-CN" sz="3600" dirty="0"/>
              <a:t>OBJECT RECOGNITION WITH SIFT AND RANSAC</a:t>
            </a:r>
            <a:endParaRPr lang="zh-CN" altLang="en-US" sz="4400" dirty="0"/>
          </a:p>
        </p:txBody>
      </p:sp>
    </p:spTree>
    <p:extLst>
      <p:ext uri="{BB962C8B-B14F-4D97-AF65-F5344CB8AC3E}">
        <p14:creationId xmlns:p14="http://schemas.microsoft.com/office/powerpoint/2010/main" val="10027391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a:t>OBJECT RECOGNITION WITH SIFT AND RANSAC</a:t>
            </a:r>
            <a:endParaRPr lang="zh-CN" altLang="en-US" dirty="0"/>
          </a:p>
        </p:txBody>
      </p:sp>
      <p:grpSp>
        <p:nvGrpSpPr>
          <p:cNvPr id="9" name="组合 8"/>
          <p:cNvGrpSpPr/>
          <p:nvPr/>
        </p:nvGrpSpPr>
        <p:grpSpPr>
          <a:xfrm>
            <a:off x="1095824" y="1044268"/>
            <a:ext cx="11389417" cy="1434991"/>
            <a:chOff x="5427389" y="1328434"/>
            <a:chExt cx="7257526" cy="914400"/>
          </a:xfrm>
        </p:grpSpPr>
        <p:sp>
          <p:nvSpPr>
            <p:cNvPr id="17" name="标题 3"/>
            <p:cNvSpPr txBox="1">
              <a:spLocks/>
            </p:cNvSpPr>
            <p:nvPr/>
          </p:nvSpPr>
          <p:spPr>
            <a:xfrm>
              <a:off x="5720630" y="1328434"/>
              <a:ext cx="6964285"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en-US" altLang="zh-CN" sz="2400" dirty="0">
                  <a:solidFill>
                    <a:schemeClr val="tx1">
                      <a:lumMod val="75000"/>
                      <a:lumOff val="25000"/>
                    </a:schemeClr>
                  </a:solidFill>
                </a:rPr>
                <a:t>Feature Extraction</a:t>
              </a:r>
              <a:endParaRPr lang="zh-CN" altLang="en-US" sz="2400" dirty="0">
                <a:solidFill>
                  <a:schemeClr val="tx1">
                    <a:lumMod val="75000"/>
                    <a:lumOff val="25000"/>
                  </a:schemeClr>
                </a:solidFill>
              </a:endParaRPr>
            </a:p>
          </p:txBody>
        </p:sp>
        <p:sp>
          <p:nvSpPr>
            <p:cNvPr id="20" name="椭圆 19"/>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 name="组合 11">
            <a:extLst>
              <a:ext uri="{FF2B5EF4-FFF2-40B4-BE49-F238E27FC236}">
                <a16:creationId xmlns:a16="http://schemas.microsoft.com/office/drawing/2014/main" id="{6D7F2155-9C42-4499-9B77-3410EDE015A0}"/>
              </a:ext>
            </a:extLst>
          </p:cNvPr>
          <p:cNvGrpSpPr/>
          <p:nvPr/>
        </p:nvGrpSpPr>
        <p:grpSpPr>
          <a:xfrm>
            <a:off x="1095824" y="2451762"/>
            <a:ext cx="11389417" cy="1434991"/>
            <a:chOff x="5427389" y="1328434"/>
            <a:chExt cx="7257526" cy="914400"/>
          </a:xfrm>
        </p:grpSpPr>
        <p:sp>
          <p:nvSpPr>
            <p:cNvPr id="13" name="标题 3">
              <a:extLst>
                <a:ext uri="{FF2B5EF4-FFF2-40B4-BE49-F238E27FC236}">
                  <a16:creationId xmlns:a16="http://schemas.microsoft.com/office/drawing/2014/main" id="{7BC22650-75A4-4363-A3D4-353261BBDBE5}"/>
                </a:ext>
              </a:extLst>
            </p:cNvPr>
            <p:cNvSpPr txBox="1">
              <a:spLocks/>
            </p:cNvSpPr>
            <p:nvPr/>
          </p:nvSpPr>
          <p:spPr>
            <a:xfrm>
              <a:off x="5720630" y="1328434"/>
              <a:ext cx="6964285"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en-US" altLang="zh-CN" sz="2400" dirty="0">
                  <a:solidFill>
                    <a:schemeClr val="tx1">
                      <a:lumMod val="75000"/>
                      <a:lumOff val="25000"/>
                    </a:schemeClr>
                  </a:solidFill>
                </a:rPr>
                <a:t>Feature Matching </a:t>
              </a:r>
              <a:endParaRPr lang="zh-CN" altLang="en-US" sz="2400" dirty="0">
                <a:solidFill>
                  <a:schemeClr val="tx1">
                    <a:lumMod val="75000"/>
                    <a:lumOff val="25000"/>
                  </a:schemeClr>
                </a:solidFill>
              </a:endParaRPr>
            </a:p>
          </p:txBody>
        </p:sp>
        <p:sp>
          <p:nvSpPr>
            <p:cNvPr id="14" name="椭圆 13">
              <a:extLst>
                <a:ext uri="{FF2B5EF4-FFF2-40B4-BE49-F238E27FC236}">
                  <a16:creationId xmlns:a16="http://schemas.microsoft.com/office/drawing/2014/main" id="{3088CA15-1F17-47D2-A36E-099350334BCE}"/>
                </a:ext>
              </a:extLst>
            </p:cNvPr>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6" name="组合 25">
            <a:extLst>
              <a:ext uri="{FF2B5EF4-FFF2-40B4-BE49-F238E27FC236}">
                <a16:creationId xmlns:a16="http://schemas.microsoft.com/office/drawing/2014/main" id="{2FFBE3C6-EA08-4A3D-97A2-A4E8097E2304}"/>
              </a:ext>
            </a:extLst>
          </p:cNvPr>
          <p:cNvGrpSpPr/>
          <p:nvPr/>
        </p:nvGrpSpPr>
        <p:grpSpPr>
          <a:xfrm>
            <a:off x="1095824" y="3886753"/>
            <a:ext cx="11389417" cy="1434991"/>
            <a:chOff x="5427389" y="1328434"/>
            <a:chExt cx="7257526" cy="914400"/>
          </a:xfrm>
        </p:grpSpPr>
        <p:sp>
          <p:nvSpPr>
            <p:cNvPr id="27" name="标题 3">
              <a:extLst>
                <a:ext uri="{FF2B5EF4-FFF2-40B4-BE49-F238E27FC236}">
                  <a16:creationId xmlns:a16="http://schemas.microsoft.com/office/drawing/2014/main" id="{77D403E1-4EE9-4F16-AE6C-1B6609F4E424}"/>
                </a:ext>
              </a:extLst>
            </p:cNvPr>
            <p:cNvSpPr txBox="1">
              <a:spLocks/>
            </p:cNvSpPr>
            <p:nvPr/>
          </p:nvSpPr>
          <p:spPr>
            <a:xfrm>
              <a:off x="5720630" y="1328434"/>
              <a:ext cx="6964285"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en-US" altLang="zh-CN" sz="2400" dirty="0">
                  <a:solidFill>
                    <a:schemeClr val="tx1">
                      <a:lumMod val="75000"/>
                      <a:lumOff val="25000"/>
                    </a:schemeClr>
                  </a:solidFill>
                </a:rPr>
                <a:t> </a:t>
              </a:r>
              <a:r>
                <a:rPr lang="en-US" altLang="zh-CN" sz="2400" dirty="0" err="1">
                  <a:solidFill>
                    <a:schemeClr val="tx1">
                      <a:lumMod val="75000"/>
                      <a:lumOff val="25000"/>
                    </a:schemeClr>
                  </a:solidFill>
                </a:rPr>
                <a:t>Homography</a:t>
              </a:r>
              <a:r>
                <a:rPr lang="en-US" altLang="zh-CN" sz="2400" dirty="0">
                  <a:solidFill>
                    <a:schemeClr val="tx1">
                      <a:lumMod val="75000"/>
                      <a:lumOff val="25000"/>
                    </a:schemeClr>
                  </a:solidFill>
                </a:rPr>
                <a:t> Estimation with RANSAC </a:t>
              </a:r>
              <a:endParaRPr lang="zh-CN" altLang="en-US" sz="2400" dirty="0">
                <a:solidFill>
                  <a:schemeClr val="tx1">
                    <a:lumMod val="75000"/>
                    <a:lumOff val="25000"/>
                  </a:schemeClr>
                </a:solidFill>
              </a:endParaRPr>
            </a:p>
          </p:txBody>
        </p:sp>
        <p:sp>
          <p:nvSpPr>
            <p:cNvPr id="28" name="椭圆 27">
              <a:extLst>
                <a:ext uri="{FF2B5EF4-FFF2-40B4-BE49-F238E27FC236}">
                  <a16:creationId xmlns:a16="http://schemas.microsoft.com/office/drawing/2014/main" id="{A71B4DBA-AFB6-468C-A80D-91ACCFCEEEF5}"/>
                </a:ext>
              </a:extLst>
            </p:cNvPr>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extLst>
      <p:ext uri="{BB962C8B-B14F-4D97-AF65-F5344CB8AC3E}">
        <p14:creationId xmlns:p14="http://schemas.microsoft.com/office/powerpoint/2010/main" val="1825514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a:bodyPr>
          <a:lstStyle/>
          <a:p>
            <a:r>
              <a:rPr lang="en-US" altLang="zh-CN" dirty="0"/>
              <a:t>Feature Extraction</a:t>
            </a:r>
          </a:p>
        </p:txBody>
      </p:sp>
      <p:grpSp>
        <p:nvGrpSpPr>
          <p:cNvPr id="9" name="组合 8"/>
          <p:cNvGrpSpPr/>
          <p:nvPr/>
        </p:nvGrpSpPr>
        <p:grpSpPr>
          <a:xfrm>
            <a:off x="1095824" y="1044268"/>
            <a:ext cx="11389417" cy="1434991"/>
            <a:chOff x="5427389" y="1328434"/>
            <a:chExt cx="7257526" cy="914400"/>
          </a:xfrm>
        </p:grpSpPr>
        <p:sp>
          <p:nvSpPr>
            <p:cNvPr id="17" name="标题 3"/>
            <p:cNvSpPr txBox="1">
              <a:spLocks/>
            </p:cNvSpPr>
            <p:nvPr/>
          </p:nvSpPr>
          <p:spPr>
            <a:xfrm>
              <a:off x="5720630" y="1328434"/>
              <a:ext cx="6964285"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en-US" altLang="zh-CN" sz="2400" dirty="0">
                  <a:solidFill>
                    <a:schemeClr val="tx1">
                      <a:lumMod val="75000"/>
                      <a:lumOff val="25000"/>
                    </a:schemeClr>
                  </a:solidFill>
                </a:rPr>
                <a:t>Scale Space Construction</a:t>
              </a:r>
              <a:endParaRPr lang="zh-CN" altLang="en-US" sz="2400" dirty="0">
                <a:solidFill>
                  <a:schemeClr val="tx1">
                    <a:lumMod val="75000"/>
                    <a:lumOff val="25000"/>
                  </a:schemeClr>
                </a:solidFill>
              </a:endParaRPr>
            </a:p>
          </p:txBody>
        </p:sp>
        <p:sp>
          <p:nvSpPr>
            <p:cNvPr id="20" name="椭圆 19"/>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pic>
        <p:nvPicPr>
          <p:cNvPr id="5" name="图片 4">
            <a:extLst>
              <a:ext uri="{FF2B5EF4-FFF2-40B4-BE49-F238E27FC236}">
                <a16:creationId xmlns:a16="http://schemas.microsoft.com/office/drawing/2014/main" id="{AD155064-2F11-48E0-8FBC-FCD4FD79776C}"/>
              </a:ext>
            </a:extLst>
          </p:cNvPr>
          <p:cNvPicPr>
            <a:picLocks noChangeAspect="1"/>
          </p:cNvPicPr>
          <p:nvPr/>
        </p:nvPicPr>
        <p:blipFill>
          <a:blip r:embed="rId2"/>
          <a:stretch>
            <a:fillRect/>
          </a:stretch>
        </p:blipFill>
        <p:spPr>
          <a:xfrm>
            <a:off x="2773681" y="2479259"/>
            <a:ext cx="5101696" cy="1784805"/>
          </a:xfrm>
          <a:prstGeom prst="rect">
            <a:avLst/>
          </a:prstGeom>
        </p:spPr>
      </p:pic>
      <p:pic>
        <p:nvPicPr>
          <p:cNvPr id="6" name="图片 5">
            <a:extLst>
              <a:ext uri="{FF2B5EF4-FFF2-40B4-BE49-F238E27FC236}">
                <a16:creationId xmlns:a16="http://schemas.microsoft.com/office/drawing/2014/main" id="{0717DB3E-15BD-4B5B-A89D-EA1CE056C8BB}"/>
              </a:ext>
            </a:extLst>
          </p:cNvPr>
          <p:cNvPicPr>
            <a:picLocks noChangeAspect="1"/>
          </p:cNvPicPr>
          <p:nvPr/>
        </p:nvPicPr>
        <p:blipFill>
          <a:blip r:embed="rId3"/>
          <a:stretch>
            <a:fillRect/>
          </a:stretch>
        </p:blipFill>
        <p:spPr>
          <a:xfrm>
            <a:off x="1670570" y="2917086"/>
            <a:ext cx="7618337" cy="1105251"/>
          </a:xfrm>
          <a:prstGeom prst="rect">
            <a:avLst/>
          </a:prstGeom>
        </p:spPr>
      </p:pic>
      <p:pic>
        <p:nvPicPr>
          <p:cNvPr id="7" name="图片 6">
            <a:extLst>
              <a:ext uri="{FF2B5EF4-FFF2-40B4-BE49-F238E27FC236}">
                <a16:creationId xmlns:a16="http://schemas.microsoft.com/office/drawing/2014/main" id="{0CC77FD2-F123-4E5C-BE3F-BADA21192351}"/>
              </a:ext>
            </a:extLst>
          </p:cNvPr>
          <p:cNvPicPr>
            <a:picLocks noChangeAspect="1"/>
          </p:cNvPicPr>
          <p:nvPr/>
        </p:nvPicPr>
        <p:blipFill>
          <a:blip r:embed="rId4"/>
          <a:stretch>
            <a:fillRect/>
          </a:stretch>
        </p:blipFill>
        <p:spPr>
          <a:xfrm>
            <a:off x="3805944" y="1198754"/>
            <a:ext cx="4069433" cy="4541914"/>
          </a:xfrm>
          <a:prstGeom prst="rect">
            <a:avLst/>
          </a:prstGeom>
        </p:spPr>
      </p:pic>
    </p:spTree>
    <p:extLst>
      <p:ext uri="{BB962C8B-B14F-4D97-AF65-F5344CB8AC3E}">
        <p14:creationId xmlns:p14="http://schemas.microsoft.com/office/powerpoint/2010/main" val="24654855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xit" presetSubtype="0" fill="hold" nodeType="clickEffect">
                                  <p:stCondLst>
                                    <p:cond delay="0"/>
                                  </p:stCondLst>
                                  <p:childTnLst>
                                    <p:animEffect transition="out" filter="fade">
                                      <p:cBhvr>
                                        <p:cTn id="12" dur="500"/>
                                        <p:tgtEl>
                                          <p:spTgt spid="5"/>
                                        </p:tgtEl>
                                      </p:cBhvr>
                                    </p:animEffect>
                                    <p:set>
                                      <p:cBhvr>
                                        <p:cTn id="13" dur="1" fill="hold">
                                          <p:stCondLst>
                                            <p:cond delay="499"/>
                                          </p:stCondLst>
                                        </p:cTn>
                                        <p:tgtEl>
                                          <p:spTgt spid="5"/>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additive="base">
                                        <p:cTn id="18" dur="500" fill="hold"/>
                                        <p:tgtEl>
                                          <p:spTgt spid="6"/>
                                        </p:tgtEl>
                                        <p:attrNameLst>
                                          <p:attrName>ppt_x</p:attrName>
                                        </p:attrNameLst>
                                      </p:cBhvr>
                                      <p:tavLst>
                                        <p:tav tm="0">
                                          <p:val>
                                            <p:strVal val="#ppt_x"/>
                                          </p:val>
                                        </p:tav>
                                        <p:tav tm="100000">
                                          <p:val>
                                            <p:strVal val="#ppt_x"/>
                                          </p:val>
                                        </p:tav>
                                      </p:tavLst>
                                    </p:anim>
                                    <p:anim calcmode="lin" valueType="num">
                                      <p:cBhvr additive="base">
                                        <p:cTn id="19"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nodeType="clickEffect">
                                  <p:stCondLst>
                                    <p:cond delay="0"/>
                                  </p:stCondLst>
                                  <p:childTnLst>
                                    <p:animEffect transition="out" filter="fade">
                                      <p:cBhvr>
                                        <p:cTn id="23" dur="500"/>
                                        <p:tgtEl>
                                          <p:spTgt spid="6"/>
                                        </p:tgtEl>
                                      </p:cBhvr>
                                    </p:animEffect>
                                    <p:set>
                                      <p:cBhvr>
                                        <p:cTn id="24" dur="1" fill="hold">
                                          <p:stCondLst>
                                            <p:cond delay="499"/>
                                          </p:stCondLst>
                                        </p:cTn>
                                        <p:tgtEl>
                                          <p:spTgt spid="6"/>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500" fill="hold"/>
                                        <p:tgtEl>
                                          <p:spTgt spid="7"/>
                                        </p:tgtEl>
                                        <p:attrNameLst>
                                          <p:attrName>ppt_x</p:attrName>
                                        </p:attrNameLst>
                                      </p:cBhvr>
                                      <p:tavLst>
                                        <p:tav tm="0">
                                          <p:val>
                                            <p:strVal val="#ppt_x"/>
                                          </p:val>
                                        </p:tav>
                                        <p:tav tm="100000">
                                          <p:val>
                                            <p:strVal val="#ppt_x"/>
                                          </p:val>
                                        </p:tav>
                                      </p:tavLst>
                                    </p:anim>
                                    <p:anim calcmode="lin" valueType="num">
                                      <p:cBhvr additive="base">
                                        <p:cTn id="3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nodeType="clickEffect">
                                  <p:stCondLst>
                                    <p:cond delay="0"/>
                                  </p:stCondLst>
                                  <p:childTnLst>
                                    <p:animEffect transition="out" filter="fade">
                                      <p:cBhvr>
                                        <p:cTn id="34" dur="500"/>
                                        <p:tgtEl>
                                          <p:spTgt spid="7"/>
                                        </p:tgtEl>
                                      </p:cBhvr>
                                    </p:animEffect>
                                    <p:set>
                                      <p:cBhvr>
                                        <p:cTn id="35"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a:bodyPr>
          <a:lstStyle/>
          <a:p>
            <a:r>
              <a:rPr lang="en-US" altLang="zh-CN" dirty="0"/>
              <a:t>Feature Extraction</a:t>
            </a:r>
          </a:p>
        </p:txBody>
      </p:sp>
      <p:grpSp>
        <p:nvGrpSpPr>
          <p:cNvPr id="12" name="组合 11">
            <a:extLst>
              <a:ext uri="{FF2B5EF4-FFF2-40B4-BE49-F238E27FC236}">
                <a16:creationId xmlns:a16="http://schemas.microsoft.com/office/drawing/2014/main" id="{6D7F2155-9C42-4499-9B77-3410EDE015A0}"/>
              </a:ext>
            </a:extLst>
          </p:cNvPr>
          <p:cNvGrpSpPr/>
          <p:nvPr/>
        </p:nvGrpSpPr>
        <p:grpSpPr>
          <a:xfrm>
            <a:off x="1095824" y="1043831"/>
            <a:ext cx="11389417" cy="1434991"/>
            <a:chOff x="5427389" y="1328434"/>
            <a:chExt cx="7257526" cy="914400"/>
          </a:xfrm>
        </p:grpSpPr>
        <p:sp>
          <p:nvSpPr>
            <p:cNvPr id="13" name="标题 3">
              <a:extLst>
                <a:ext uri="{FF2B5EF4-FFF2-40B4-BE49-F238E27FC236}">
                  <a16:creationId xmlns:a16="http://schemas.microsoft.com/office/drawing/2014/main" id="{7BC22650-75A4-4363-A3D4-353261BBDBE5}"/>
                </a:ext>
              </a:extLst>
            </p:cNvPr>
            <p:cNvSpPr txBox="1">
              <a:spLocks/>
            </p:cNvSpPr>
            <p:nvPr/>
          </p:nvSpPr>
          <p:spPr>
            <a:xfrm>
              <a:off x="5720630" y="1328434"/>
              <a:ext cx="6964285"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en-US" altLang="zh-CN" sz="2400" dirty="0" err="1">
                  <a:solidFill>
                    <a:schemeClr val="tx1">
                      <a:lumMod val="75000"/>
                      <a:lumOff val="25000"/>
                    </a:schemeClr>
                  </a:solidFill>
                </a:rPr>
                <a:t>Keypoint</a:t>
              </a:r>
              <a:r>
                <a:rPr lang="en-US" altLang="zh-CN" sz="2400" dirty="0">
                  <a:solidFill>
                    <a:schemeClr val="tx1">
                      <a:lumMod val="75000"/>
                      <a:lumOff val="25000"/>
                    </a:schemeClr>
                  </a:solidFill>
                </a:rPr>
                <a:t> Localization</a:t>
              </a:r>
              <a:endParaRPr lang="zh-CN" altLang="en-US" sz="2400" dirty="0">
                <a:solidFill>
                  <a:schemeClr val="tx1">
                    <a:lumMod val="75000"/>
                    <a:lumOff val="25000"/>
                  </a:schemeClr>
                </a:solidFill>
              </a:endParaRPr>
            </a:p>
          </p:txBody>
        </p:sp>
        <p:sp>
          <p:nvSpPr>
            <p:cNvPr id="14" name="椭圆 13">
              <a:extLst>
                <a:ext uri="{FF2B5EF4-FFF2-40B4-BE49-F238E27FC236}">
                  <a16:creationId xmlns:a16="http://schemas.microsoft.com/office/drawing/2014/main" id="{3088CA15-1F17-47D2-A36E-099350334BCE}"/>
                </a:ext>
              </a:extLst>
            </p:cNvPr>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6" name="组合 25">
            <a:extLst>
              <a:ext uri="{FF2B5EF4-FFF2-40B4-BE49-F238E27FC236}">
                <a16:creationId xmlns:a16="http://schemas.microsoft.com/office/drawing/2014/main" id="{2FFBE3C6-EA08-4A3D-97A2-A4E8097E2304}"/>
              </a:ext>
            </a:extLst>
          </p:cNvPr>
          <p:cNvGrpSpPr/>
          <p:nvPr/>
        </p:nvGrpSpPr>
        <p:grpSpPr>
          <a:xfrm>
            <a:off x="1095824" y="1043831"/>
            <a:ext cx="11389417" cy="1434991"/>
            <a:chOff x="5427389" y="1328434"/>
            <a:chExt cx="7257526" cy="914400"/>
          </a:xfrm>
        </p:grpSpPr>
        <p:sp>
          <p:nvSpPr>
            <p:cNvPr id="27" name="标题 3">
              <a:extLst>
                <a:ext uri="{FF2B5EF4-FFF2-40B4-BE49-F238E27FC236}">
                  <a16:creationId xmlns:a16="http://schemas.microsoft.com/office/drawing/2014/main" id="{77D403E1-4EE9-4F16-AE6C-1B6609F4E424}"/>
                </a:ext>
              </a:extLst>
            </p:cNvPr>
            <p:cNvSpPr txBox="1">
              <a:spLocks/>
            </p:cNvSpPr>
            <p:nvPr/>
          </p:nvSpPr>
          <p:spPr>
            <a:xfrm>
              <a:off x="5720630" y="1328434"/>
              <a:ext cx="6964285"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en-US" altLang="zh-CN" sz="2400" dirty="0">
                  <a:solidFill>
                    <a:schemeClr val="tx1">
                      <a:lumMod val="75000"/>
                      <a:lumOff val="25000"/>
                    </a:schemeClr>
                  </a:solidFill>
                </a:rPr>
                <a:t>Orientation Assignment</a:t>
              </a:r>
              <a:endParaRPr lang="zh-CN" altLang="en-US" sz="2400" dirty="0">
                <a:solidFill>
                  <a:schemeClr val="tx1">
                    <a:lumMod val="75000"/>
                    <a:lumOff val="25000"/>
                  </a:schemeClr>
                </a:solidFill>
              </a:endParaRPr>
            </a:p>
          </p:txBody>
        </p:sp>
        <p:sp>
          <p:nvSpPr>
            <p:cNvPr id="28" name="椭圆 27">
              <a:extLst>
                <a:ext uri="{FF2B5EF4-FFF2-40B4-BE49-F238E27FC236}">
                  <a16:creationId xmlns:a16="http://schemas.microsoft.com/office/drawing/2014/main" id="{A71B4DBA-AFB6-468C-A80D-91ACCFCEEEF5}"/>
                </a:ext>
              </a:extLst>
            </p:cNvPr>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9" name="组合 28">
            <a:extLst>
              <a:ext uri="{FF2B5EF4-FFF2-40B4-BE49-F238E27FC236}">
                <a16:creationId xmlns:a16="http://schemas.microsoft.com/office/drawing/2014/main" id="{C5C7F57E-282A-420E-AC89-B51AAA6EE982}"/>
              </a:ext>
            </a:extLst>
          </p:cNvPr>
          <p:cNvGrpSpPr/>
          <p:nvPr/>
        </p:nvGrpSpPr>
        <p:grpSpPr>
          <a:xfrm>
            <a:off x="1095824" y="1043831"/>
            <a:ext cx="11389417" cy="1434991"/>
            <a:chOff x="5427389" y="1328434"/>
            <a:chExt cx="7257526" cy="914400"/>
          </a:xfrm>
        </p:grpSpPr>
        <p:sp>
          <p:nvSpPr>
            <p:cNvPr id="30" name="标题 3">
              <a:extLst>
                <a:ext uri="{FF2B5EF4-FFF2-40B4-BE49-F238E27FC236}">
                  <a16:creationId xmlns:a16="http://schemas.microsoft.com/office/drawing/2014/main" id="{597E0A24-23B8-4895-B666-20960684461A}"/>
                </a:ext>
              </a:extLst>
            </p:cNvPr>
            <p:cNvSpPr txBox="1">
              <a:spLocks/>
            </p:cNvSpPr>
            <p:nvPr/>
          </p:nvSpPr>
          <p:spPr>
            <a:xfrm>
              <a:off x="5720630" y="1328434"/>
              <a:ext cx="6964285"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en-US" altLang="zh-CN" sz="2400" dirty="0" err="1">
                  <a:solidFill>
                    <a:schemeClr val="tx1">
                      <a:lumMod val="75000"/>
                      <a:lumOff val="25000"/>
                    </a:schemeClr>
                  </a:solidFill>
                </a:rPr>
                <a:t>Keypoint</a:t>
              </a:r>
              <a:r>
                <a:rPr lang="en-US" altLang="zh-CN" sz="2400" dirty="0">
                  <a:solidFill>
                    <a:schemeClr val="tx1">
                      <a:lumMod val="75000"/>
                      <a:lumOff val="25000"/>
                    </a:schemeClr>
                  </a:solidFill>
                </a:rPr>
                <a:t> Descriptor</a:t>
              </a:r>
              <a:endParaRPr lang="zh-CN" altLang="en-US" sz="2400" dirty="0">
                <a:solidFill>
                  <a:schemeClr val="tx1">
                    <a:lumMod val="75000"/>
                    <a:lumOff val="25000"/>
                  </a:schemeClr>
                </a:solidFill>
              </a:endParaRPr>
            </a:p>
          </p:txBody>
        </p:sp>
        <p:sp>
          <p:nvSpPr>
            <p:cNvPr id="31" name="椭圆 30">
              <a:extLst>
                <a:ext uri="{FF2B5EF4-FFF2-40B4-BE49-F238E27FC236}">
                  <a16:creationId xmlns:a16="http://schemas.microsoft.com/office/drawing/2014/main" id="{54D893FF-231C-4688-AD3E-10F3A677F1E7}"/>
                </a:ext>
              </a:extLst>
            </p:cNvPr>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pic>
        <p:nvPicPr>
          <p:cNvPr id="2" name="图片 1">
            <a:extLst>
              <a:ext uri="{FF2B5EF4-FFF2-40B4-BE49-F238E27FC236}">
                <a16:creationId xmlns:a16="http://schemas.microsoft.com/office/drawing/2014/main" id="{42CE18BE-AA2D-413F-8033-BA22C967DC47}"/>
              </a:ext>
            </a:extLst>
          </p:cNvPr>
          <p:cNvPicPr>
            <a:picLocks noChangeAspect="1"/>
          </p:cNvPicPr>
          <p:nvPr/>
        </p:nvPicPr>
        <p:blipFill>
          <a:blip r:embed="rId2"/>
          <a:stretch>
            <a:fillRect/>
          </a:stretch>
        </p:blipFill>
        <p:spPr>
          <a:xfrm>
            <a:off x="3676674" y="2524080"/>
            <a:ext cx="4838651" cy="1653061"/>
          </a:xfrm>
          <a:prstGeom prst="rect">
            <a:avLst/>
          </a:prstGeom>
        </p:spPr>
      </p:pic>
      <p:pic>
        <p:nvPicPr>
          <p:cNvPr id="3" name="图片 2">
            <a:extLst>
              <a:ext uri="{FF2B5EF4-FFF2-40B4-BE49-F238E27FC236}">
                <a16:creationId xmlns:a16="http://schemas.microsoft.com/office/drawing/2014/main" id="{51F3B9AA-5E0A-44FB-8A21-C5AA09F24BC0}"/>
              </a:ext>
            </a:extLst>
          </p:cNvPr>
          <p:cNvPicPr>
            <a:picLocks noChangeAspect="1"/>
          </p:cNvPicPr>
          <p:nvPr/>
        </p:nvPicPr>
        <p:blipFill>
          <a:blip r:embed="rId3"/>
          <a:stretch>
            <a:fillRect/>
          </a:stretch>
        </p:blipFill>
        <p:spPr>
          <a:xfrm>
            <a:off x="2019539" y="2298759"/>
            <a:ext cx="8152919" cy="2544274"/>
          </a:xfrm>
          <a:prstGeom prst="rect">
            <a:avLst/>
          </a:prstGeom>
        </p:spPr>
      </p:pic>
      <p:pic>
        <p:nvPicPr>
          <p:cNvPr id="5" name="图片 4">
            <a:extLst>
              <a:ext uri="{FF2B5EF4-FFF2-40B4-BE49-F238E27FC236}">
                <a16:creationId xmlns:a16="http://schemas.microsoft.com/office/drawing/2014/main" id="{BD1A673C-6A8D-4F79-A7A1-D4AFC1F021EC}"/>
              </a:ext>
            </a:extLst>
          </p:cNvPr>
          <p:cNvPicPr>
            <a:picLocks noChangeAspect="1"/>
          </p:cNvPicPr>
          <p:nvPr/>
        </p:nvPicPr>
        <p:blipFill>
          <a:blip r:embed="rId4"/>
          <a:stretch>
            <a:fillRect/>
          </a:stretch>
        </p:blipFill>
        <p:spPr>
          <a:xfrm>
            <a:off x="2639265" y="2208700"/>
            <a:ext cx="6913466" cy="3093806"/>
          </a:xfrm>
          <a:prstGeom prst="rect">
            <a:avLst/>
          </a:prstGeom>
        </p:spPr>
      </p:pic>
    </p:spTree>
    <p:extLst>
      <p:ext uri="{BB962C8B-B14F-4D97-AF65-F5344CB8AC3E}">
        <p14:creationId xmlns:p14="http://schemas.microsoft.com/office/powerpoint/2010/main" val="12790055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12"/>
                                        </p:tgtEl>
                                      </p:cBhvr>
                                    </p:animEffect>
                                    <p:set>
                                      <p:cBhvr>
                                        <p:cTn id="12" dur="1" fill="hold">
                                          <p:stCondLst>
                                            <p:cond delay="499"/>
                                          </p:stCondLst>
                                        </p:cTn>
                                        <p:tgtEl>
                                          <p:spTgt spid="1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fade">
                                      <p:cBhvr>
                                        <p:cTn id="17" dur="500"/>
                                        <p:tgtEl>
                                          <p:spTgt spid="2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500"/>
                                        <p:tgtEl>
                                          <p:spTgt spid="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2"/>
                                        </p:tgtEl>
                                      </p:cBhvr>
                                    </p:animEffect>
                                    <p:set>
                                      <p:cBhvr>
                                        <p:cTn id="27" dur="1" fill="hold">
                                          <p:stCondLst>
                                            <p:cond delay="499"/>
                                          </p:stCondLst>
                                        </p:cTn>
                                        <p:tgtEl>
                                          <p:spTgt spid="2"/>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500"/>
                                        <p:tgtEl>
                                          <p:spTgt spid="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nodeType="clickEffect">
                                  <p:stCondLst>
                                    <p:cond delay="0"/>
                                  </p:stCondLst>
                                  <p:childTnLst>
                                    <p:animEffect transition="out" filter="fade">
                                      <p:cBhvr>
                                        <p:cTn id="36" dur="500"/>
                                        <p:tgtEl>
                                          <p:spTgt spid="3"/>
                                        </p:tgtEl>
                                      </p:cBhvr>
                                    </p:animEffect>
                                    <p:set>
                                      <p:cBhvr>
                                        <p:cTn id="37" dur="1" fill="hold">
                                          <p:stCondLst>
                                            <p:cond delay="499"/>
                                          </p:stCondLst>
                                        </p:cTn>
                                        <p:tgtEl>
                                          <p:spTgt spid="3"/>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nodeType="clickEffect">
                                  <p:stCondLst>
                                    <p:cond delay="0"/>
                                  </p:stCondLst>
                                  <p:childTnLst>
                                    <p:animEffect transition="out" filter="fade">
                                      <p:cBhvr>
                                        <p:cTn id="41" dur="500"/>
                                        <p:tgtEl>
                                          <p:spTgt spid="26"/>
                                        </p:tgtEl>
                                      </p:cBhvr>
                                    </p:animEffect>
                                    <p:set>
                                      <p:cBhvr>
                                        <p:cTn id="42" dur="1" fill="hold">
                                          <p:stCondLst>
                                            <p:cond delay="499"/>
                                          </p:stCondLst>
                                        </p:cTn>
                                        <p:tgtEl>
                                          <p:spTgt spid="26"/>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9"/>
                                        </p:tgtEl>
                                        <p:attrNameLst>
                                          <p:attrName>style.visibility</p:attrName>
                                        </p:attrNameLst>
                                      </p:cBhvr>
                                      <p:to>
                                        <p:strVal val="visible"/>
                                      </p:to>
                                    </p:set>
                                    <p:animEffect transition="in" filter="fade">
                                      <p:cBhvr>
                                        <p:cTn id="47" dur="500"/>
                                        <p:tgtEl>
                                          <p:spTgt spid="29"/>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5"/>
                                        </p:tgtEl>
                                        <p:attrNameLst>
                                          <p:attrName>style.visibility</p:attrName>
                                        </p:attrNameLst>
                                      </p:cBhvr>
                                      <p:to>
                                        <p:strVal val="visible"/>
                                      </p:to>
                                    </p:set>
                                    <p:animEffect transition="in" filter="fade">
                                      <p:cBhvr>
                                        <p:cTn id="52" dur="500"/>
                                        <p:tgtEl>
                                          <p:spTgt spid="5"/>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xit" presetSubtype="0" fill="hold" nodeType="clickEffect">
                                  <p:stCondLst>
                                    <p:cond delay="0"/>
                                  </p:stCondLst>
                                  <p:childTnLst>
                                    <p:animEffect transition="out" filter="fade">
                                      <p:cBhvr>
                                        <p:cTn id="56" dur="500"/>
                                        <p:tgtEl>
                                          <p:spTgt spid="5"/>
                                        </p:tgtEl>
                                      </p:cBhvr>
                                    </p:animEffect>
                                    <p:set>
                                      <p:cBhvr>
                                        <p:cTn id="5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a:bodyPr>
          <a:lstStyle/>
          <a:p>
            <a:r>
              <a:rPr lang="en-US" altLang="zh-CN" dirty="0"/>
              <a:t>Feature Matching </a:t>
            </a:r>
          </a:p>
        </p:txBody>
      </p:sp>
      <p:grpSp>
        <p:nvGrpSpPr>
          <p:cNvPr id="15" name="组合 14">
            <a:extLst>
              <a:ext uri="{FF2B5EF4-FFF2-40B4-BE49-F238E27FC236}">
                <a16:creationId xmlns:a16="http://schemas.microsoft.com/office/drawing/2014/main" id="{C7CC16A8-A010-4CD3-B896-BC423467BAA4}"/>
              </a:ext>
            </a:extLst>
          </p:cNvPr>
          <p:cNvGrpSpPr/>
          <p:nvPr/>
        </p:nvGrpSpPr>
        <p:grpSpPr>
          <a:xfrm>
            <a:off x="1095824" y="1556693"/>
            <a:ext cx="11389417" cy="1434991"/>
            <a:chOff x="5427389" y="1328434"/>
            <a:chExt cx="7257526" cy="914400"/>
          </a:xfrm>
        </p:grpSpPr>
        <p:sp>
          <p:nvSpPr>
            <p:cNvPr id="16" name="标题 3">
              <a:extLst>
                <a:ext uri="{FF2B5EF4-FFF2-40B4-BE49-F238E27FC236}">
                  <a16:creationId xmlns:a16="http://schemas.microsoft.com/office/drawing/2014/main" id="{B3E7DE36-BEC0-4AEC-BC62-075795E38539}"/>
                </a:ext>
              </a:extLst>
            </p:cNvPr>
            <p:cNvSpPr txBox="1">
              <a:spLocks/>
            </p:cNvSpPr>
            <p:nvPr/>
          </p:nvSpPr>
          <p:spPr>
            <a:xfrm>
              <a:off x="5720630" y="1328434"/>
              <a:ext cx="6964285"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endParaRPr lang="en-US" altLang="zh-CN" sz="2400" dirty="0">
                <a:solidFill>
                  <a:schemeClr val="tx1">
                    <a:lumMod val="75000"/>
                    <a:lumOff val="25000"/>
                  </a:schemeClr>
                </a:solidFill>
              </a:endParaRPr>
            </a:p>
            <a:p>
              <a:r>
                <a:rPr lang="en-US" altLang="zh-CN" sz="2400" dirty="0" err="1">
                  <a:solidFill>
                    <a:schemeClr val="tx1">
                      <a:lumMod val="75000"/>
                      <a:lumOff val="25000"/>
                    </a:schemeClr>
                  </a:solidFill>
                </a:rPr>
                <a:t>euclidean</a:t>
              </a:r>
              <a:r>
                <a:rPr lang="en-US" altLang="zh-CN" sz="2400" dirty="0">
                  <a:solidFill>
                    <a:schemeClr val="tx1">
                      <a:lumMod val="75000"/>
                      <a:lumOff val="25000"/>
                    </a:schemeClr>
                  </a:solidFill>
                </a:rPr>
                <a:t> distance based approach</a:t>
              </a:r>
              <a:endParaRPr lang="zh-CN" altLang="en-US" sz="2400" dirty="0">
                <a:solidFill>
                  <a:schemeClr val="tx1">
                    <a:lumMod val="75000"/>
                    <a:lumOff val="25000"/>
                  </a:schemeClr>
                </a:solidFill>
              </a:endParaRPr>
            </a:p>
          </p:txBody>
        </p:sp>
        <p:sp>
          <p:nvSpPr>
            <p:cNvPr id="18" name="椭圆 17">
              <a:extLst>
                <a:ext uri="{FF2B5EF4-FFF2-40B4-BE49-F238E27FC236}">
                  <a16:creationId xmlns:a16="http://schemas.microsoft.com/office/drawing/2014/main" id="{DEA2A709-A48B-4AAD-8992-4F7B317FE0C4}"/>
                </a:ext>
              </a:extLst>
            </p:cNvPr>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9" name="组合 18">
            <a:extLst>
              <a:ext uri="{FF2B5EF4-FFF2-40B4-BE49-F238E27FC236}">
                <a16:creationId xmlns:a16="http://schemas.microsoft.com/office/drawing/2014/main" id="{20AF7FF5-A674-4083-8783-5812FB5F1810}"/>
              </a:ext>
            </a:extLst>
          </p:cNvPr>
          <p:cNvGrpSpPr/>
          <p:nvPr/>
        </p:nvGrpSpPr>
        <p:grpSpPr>
          <a:xfrm>
            <a:off x="1095824" y="3204311"/>
            <a:ext cx="11389417" cy="2046218"/>
            <a:chOff x="5427389" y="1125374"/>
            <a:chExt cx="7257526" cy="1303884"/>
          </a:xfrm>
        </p:grpSpPr>
        <p:sp>
          <p:nvSpPr>
            <p:cNvPr id="21" name="标题 3">
              <a:extLst>
                <a:ext uri="{FF2B5EF4-FFF2-40B4-BE49-F238E27FC236}">
                  <a16:creationId xmlns:a16="http://schemas.microsoft.com/office/drawing/2014/main" id="{CE43526C-A51C-4292-89AC-4115A738DAF0}"/>
                </a:ext>
              </a:extLst>
            </p:cNvPr>
            <p:cNvSpPr txBox="1">
              <a:spLocks/>
            </p:cNvSpPr>
            <p:nvPr/>
          </p:nvSpPr>
          <p:spPr>
            <a:xfrm>
              <a:off x="5720630" y="1125374"/>
              <a:ext cx="6964285" cy="13038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nSpc>
                  <a:spcPct val="115000"/>
                </a:lnSpc>
              </a:pPr>
              <a:r>
                <a:rPr lang="en-US" altLang="zh-CN" sz="2400" dirty="0">
                  <a:solidFill>
                    <a:schemeClr val="tx1">
                      <a:lumMod val="75000"/>
                      <a:lumOff val="25000"/>
                    </a:schemeClr>
                  </a:solidFill>
                </a:rPr>
                <a:t>cosine similarity based approach.</a:t>
              </a:r>
              <a:endParaRPr lang="zh-CN" altLang="en-US" sz="2400" dirty="0">
                <a:solidFill>
                  <a:schemeClr val="tx1">
                    <a:lumMod val="75000"/>
                    <a:lumOff val="25000"/>
                  </a:schemeClr>
                </a:solidFill>
              </a:endParaRPr>
            </a:p>
          </p:txBody>
        </p:sp>
        <p:sp>
          <p:nvSpPr>
            <p:cNvPr id="22" name="椭圆 21">
              <a:extLst>
                <a:ext uri="{FF2B5EF4-FFF2-40B4-BE49-F238E27FC236}">
                  <a16:creationId xmlns:a16="http://schemas.microsoft.com/office/drawing/2014/main" id="{5271BB1C-7A41-48FA-84D0-0B10A2A6D148}"/>
                </a:ext>
              </a:extLst>
            </p:cNvPr>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3" name="对话气泡: 圆角矩形 22">
            <a:extLst>
              <a:ext uri="{FF2B5EF4-FFF2-40B4-BE49-F238E27FC236}">
                <a16:creationId xmlns:a16="http://schemas.microsoft.com/office/drawing/2014/main" id="{EB53ED53-64EB-44D2-89C3-8EA387C4684D}"/>
              </a:ext>
            </a:extLst>
          </p:cNvPr>
          <p:cNvSpPr/>
          <p:nvPr/>
        </p:nvSpPr>
        <p:spPr>
          <a:xfrm>
            <a:off x="6535454" y="896392"/>
            <a:ext cx="3967412" cy="1221496"/>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it becomes quite slow when large number of features exist and hence is less efﬁcient.</a:t>
            </a:r>
            <a:endParaRPr lang="zh-CN" altLang="en-US" b="1" dirty="0"/>
          </a:p>
        </p:txBody>
      </p:sp>
      <p:sp>
        <p:nvSpPr>
          <p:cNvPr id="2" name="乘号 1">
            <a:extLst>
              <a:ext uri="{FF2B5EF4-FFF2-40B4-BE49-F238E27FC236}">
                <a16:creationId xmlns:a16="http://schemas.microsoft.com/office/drawing/2014/main" id="{47D5BFE6-6D45-4DD7-8E61-805D8EC83A43}"/>
              </a:ext>
            </a:extLst>
          </p:cNvPr>
          <p:cNvSpPr/>
          <p:nvPr/>
        </p:nvSpPr>
        <p:spPr>
          <a:xfrm>
            <a:off x="4312920" y="1556693"/>
            <a:ext cx="2044823" cy="1872307"/>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118939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fade">
                                      <p:cBhvr>
                                        <p:cTn id="10" dur="500"/>
                                        <p:tgtEl>
                                          <p:spTgt spid="2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a:bodyPr>
          <a:lstStyle/>
          <a:p>
            <a:r>
              <a:rPr lang="en-US" altLang="zh-CN" dirty="0" err="1">
                <a:solidFill>
                  <a:schemeClr val="tx1">
                    <a:lumMod val="75000"/>
                    <a:lumOff val="25000"/>
                  </a:schemeClr>
                </a:solidFill>
              </a:rPr>
              <a:t>Homography</a:t>
            </a:r>
            <a:r>
              <a:rPr lang="en-US" altLang="zh-CN" dirty="0">
                <a:solidFill>
                  <a:schemeClr val="tx1">
                    <a:lumMod val="75000"/>
                    <a:lumOff val="25000"/>
                  </a:schemeClr>
                </a:solidFill>
              </a:rPr>
              <a:t> Estimation with RANSAC</a:t>
            </a:r>
            <a:endParaRPr lang="en-US" altLang="zh-CN" dirty="0"/>
          </a:p>
        </p:txBody>
      </p:sp>
      <p:grpSp>
        <p:nvGrpSpPr>
          <p:cNvPr id="9" name="组合 8"/>
          <p:cNvGrpSpPr/>
          <p:nvPr/>
        </p:nvGrpSpPr>
        <p:grpSpPr>
          <a:xfrm>
            <a:off x="1095824" y="1044268"/>
            <a:ext cx="11389417" cy="1434991"/>
            <a:chOff x="5427389" y="1328434"/>
            <a:chExt cx="7257526" cy="914400"/>
          </a:xfrm>
        </p:grpSpPr>
        <p:sp>
          <p:nvSpPr>
            <p:cNvPr id="17" name="标题 3"/>
            <p:cNvSpPr txBox="1">
              <a:spLocks/>
            </p:cNvSpPr>
            <p:nvPr/>
          </p:nvSpPr>
          <p:spPr>
            <a:xfrm>
              <a:off x="5720630" y="1328434"/>
              <a:ext cx="6964285"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nSpc>
                  <a:spcPct val="115000"/>
                </a:lnSpc>
              </a:pPr>
              <a:r>
                <a:rPr lang="en-US" altLang="zh-CN" sz="2400" dirty="0">
                  <a:solidFill>
                    <a:schemeClr val="tx1">
                      <a:lumMod val="75000"/>
                      <a:lumOff val="25000"/>
                    </a:schemeClr>
                  </a:solidFill>
                </a:rPr>
                <a:t>The basic steps of algorithm : </a:t>
              </a:r>
            </a:p>
          </p:txBody>
        </p:sp>
        <p:sp>
          <p:nvSpPr>
            <p:cNvPr id="20" name="椭圆 19"/>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5" name="标题 3">
            <a:extLst>
              <a:ext uri="{FF2B5EF4-FFF2-40B4-BE49-F238E27FC236}">
                <a16:creationId xmlns:a16="http://schemas.microsoft.com/office/drawing/2014/main" id="{35CFDD7E-3E0F-46A5-AE18-48E836B01499}"/>
              </a:ext>
            </a:extLst>
          </p:cNvPr>
          <p:cNvSpPr txBox="1">
            <a:spLocks/>
          </p:cNvSpPr>
          <p:nvPr/>
        </p:nvSpPr>
        <p:spPr>
          <a:xfrm>
            <a:off x="1378303" y="2537127"/>
            <a:ext cx="7759308" cy="284463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nSpc>
                <a:spcPct val="170000"/>
              </a:lnSpc>
            </a:pPr>
            <a:r>
              <a:rPr lang="en-US" altLang="zh-CN" sz="1400" dirty="0">
                <a:solidFill>
                  <a:schemeClr val="tx1">
                    <a:lumMod val="75000"/>
                    <a:lumOff val="25000"/>
                  </a:schemeClr>
                </a:solidFill>
              </a:rPr>
              <a:t>1) Randomly select any four pairs of feature matches to estimate the </a:t>
            </a:r>
            <a:r>
              <a:rPr lang="en-US" altLang="zh-CN" sz="1400" dirty="0" err="1">
                <a:solidFill>
                  <a:schemeClr val="tx1">
                    <a:lumMod val="75000"/>
                    <a:lumOff val="25000"/>
                  </a:schemeClr>
                </a:solidFill>
              </a:rPr>
              <a:t>homography</a:t>
            </a:r>
            <a:r>
              <a:rPr lang="en-US" altLang="zh-CN" sz="1400" dirty="0">
                <a:solidFill>
                  <a:schemeClr val="tx1">
                    <a:lumMod val="75000"/>
                    <a:lumOff val="25000"/>
                  </a:schemeClr>
                </a:solidFill>
              </a:rPr>
              <a:t> as four points are required for plane ﬁtting. </a:t>
            </a:r>
          </a:p>
          <a:p>
            <a:pPr>
              <a:lnSpc>
                <a:spcPct val="170000"/>
              </a:lnSpc>
            </a:pPr>
            <a:r>
              <a:rPr lang="en-US" altLang="zh-CN" sz="1400" dirty="0">
                <a:solidFill>
                  <a:schemeClr val="tx1">
                    <a:lumMod val="75000"/>
                    <a:lumOff val="25000"/>
                  </a:schemeClr>
                </a:solidFill>
              </a:rPr>
              <a:t>2) Estimate </a:t>
            </a:r>
            <a:r>
              <a:rPr lang="en-US" altLang="zh-CN" sz="1400" dirty="0" err="1">
                <a:solidFill>
                  <a:schemeClr val="tx1">
                    <a:lumMod val="75000"/>
                    <a:lumOff val="25000"/>
                  </a:schemeClr>
                </a:solidFill>
              </a:rPr>
              <a:t>homography</a:t>
            </a:r>
            <a:r>
              <a:rPr lang="en-US" altLang="zh-CN" sz="1400" dirty="0">
                <a:solidFill>
                  <a:schemeClr val="tx1">
                    <a:lumMod val="75000"/>
                    <a:lumOff val="25000"/>
                  </a:schemeClr>
                </a:solidFill>
              </a:rPr>
              <a:t> matrix by Direct Linear Transform. </a:t>
            </a:r>
          </a:p>
          <a:p>
            <a:pPr>
              <a:lnSpc>
                <a:spcPct val="170000"/>
              </a:lnSpc>
            </a:pPr>
            <a:r>
              <a:rPr lang="en-US" altLang="zh-CN" sz="1400" dirty="0">
                <a:solidFill>
                  <a:schemeClr val="tx1">
                    <a:lumMod val="75000"/>
                    <a:lumOff val="25000"/>
                  </a:schemeClr>
                </a:solidFill>
              </a:rPr>
              <a:t>3) Calculate how many points are inliers. </a:t>
            </a:r>
          </a:p>
          <a:p>
            <a:pPr>
              <a:lnSpc>
                <a:spcPct val="170000"/>
              </a:lnSpc>
            </a:pPr>
            <a:r>
              <a:rPr lang="en-US" altLang="zh-CN" sz="1400" dirty="0">
                <a:solidFill>
                  <a:schemeClr val="tx1">
                    <a:lumMod val="75000"/>
                    <a:lumOff val="25000"/>
                  </a:schemeClr>
                </a:solidFill>
              </a:rPr>
              <a:t>4) Calculate the ratio of number of inliers to the total number of points present in set. </a:t>
            </a:r>
          </a:p>
          <a:p>
            <a:pPr>
              <a:lnSpc>
                <a:spcPct val="170000"/>
              </a:lnSpc>
            </a:pPr>
            <a:r>
              <a:rPr lang="en-US" altLang="zh-CN" sz="1400" dirty="0">
                <a:solidFill>
                  <a:schemeClr val="tx1">
                    <a:lumMod val="75000"/>
                    <a:lumOff val="25000"/>
                  </a:schemeClr>
                </a:solidFill>
              </a:rPr>
              <a:t>5) If this ratio is greater than the predeﬁned ratio T, then again estimate the </a:t>
            </a:r>
            <a:r>
              <a:rPr lang="en-US" altLang="zh-CN" sz="1400" dirty="0" err="1">
                <a:solidFill>
                  <a:schemeClr val="tx1">
                    <a:lumMod val="75000"/>
                    <a:lumOff val="25000"/>
                  </a:schemeClr>
                </a:solidFill>
              </a:rPr>
              <a:t>homography</a:t>
            </a:r>
            <a:r>
              <a:rPr lang="en-US" altLang="zh-CN" sz="1400" dirty="0">
                <a:solidFill>
                  <a:schemeClr val="tx1">
                    <a:lumMod val="75000"/>
                    <a:lumOff val="25000"/>
                  </a:schemeClr>
                </a:solidFill>
              </a:rPr>
              <a:t> matrix / model parameters using all the identiﬁed inliers and terminate. Otherwise repeat steps 1 to 4 (for N iterations) </a:t>
            </a:r>
            <a:endParaRPr lang="zh-CN" altLang="en-US" sz="1400" dirty="0">
              <a:solidFill>
                <a:schemeClr val="tx1">
                  <a:lumMod val="75000"/>
                  <a:lumOff val="25000"/>
                </a:schemeClr>
              </a:solidFill>
            </a:endParaRPr>
          </a:p>
        </p:txBody>
      </p:sp>
    </p:spTree>
    <p:extLst>
      <p:ext uri="{BB962C8B-B14F-4D97-AF65-F5344CB8AC3E}">
        <p14:creationId xmlns:p14="http://schemas.microsoft.com/office/powerpoint/2010/main" val="41158515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a:bodyPr>
          <a:lstStyle/>
          <a:p>
            <a:r>
              <a:rPr lang="en-US" altLang="zh-CN" dirty="0" err="1">
                <a:solidFill>
                  <a:schemeClr val="tx1">
                    <a:lumMod val="75000"/>
                    <a:lumOff val="25000"/>
                  </a:schemeClr>
                </a:solidFill>
              </a:rPr>
              <a:t>Homography</a:t>
            </a:r>
            <a:r>
              <a:rPr lang="en-US" altLang="zh-CN" dirty="0">
                <a:solidFill>
                  <a:schemeClr val="tx1">
                    <a:lumMod val="75000"/>
                    <a:lumOff val="25000"/>
                  </a:schemeClr>
                </a:solidFill>
              </a:rPr>
              <a:t> Estimation with RANSAC</a:t>
            </a:r>
            <a:endParaRPr lang="en-US" altLang="zh-CN" dirty="0"/>
          </a:p>
        </p:txBody>
      </p:sp>
      <p:pic>
        <p:nvPicPr>
          <p:cNvPr id="7" name="图片 6">
            <a:extLst>
              <a:ext uri="{FF2B5EF4-FFF2-40B4-BE49-F238E27FC236}">
                <a16:creationId xmlns:a16="http://schemas.microsoft.com/office/drawing/2014/main" id="{FAB91BB6-1973-4DAA-B077-10281F24C18B}"/>
              </a:ext>
            </a:extLst>
          </p:cNvPr>
          <p:cNvPicPr>
            <a:picLocks noChangeAspect="1"/>
          </p:cNvPicPr>
          <p:nvPr/>
        </p:nvPicPr>
        <p:blipFill>
          <a:blip r:embed="rId2"/>
          <a:stretch>
            <a:fillRect/>
          </a:stretch>
        </p:blipFill>
        <p:spPr>
          <a:xfrm>
            <a:off x="2939910" y="1127760"/>
            <a:ext cx="5333245" cy="5173059"/>
          </a:xfrm>
          <a:prstGeom prst="rect">
            <a:avLst/>
          </a:prstGeom>
        </p:spPr>
      </p:pic>
    </p:spTree>
    <p:extLst>
      <p:ext uri="{BB962C8B-B14F-4D97-AF65-F5344CB8AC3E}">
        <p14:creationId xmlns:p14="http://schemas.microsoft.com/office/powerpoint/2010/main" val="17564190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占位符 7"/>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t="16502" b="16502"/>
          <a:stretch>
            <a:fillRect/>
          </a:stretch>
        </p:blipFill>
        <p:spPr/>
      </p:pic>
      <p:sp>
        <p:nvSpPr>
          <p:cNvPr id="11" name="圆角矩形 10"/>
          <p:cNvSpPr/>
          <p:nvPr/>
        </p:nvSpPr>
        <p:spPr>
          <a:xfrm>
            <a:off x="0" y="2657474"/>
            <a:ext cx="6502399" cy="1524001"/>
          </a:xfrm>
          <a:prstGeom prst="roundRect">
            <a:avLst>
              <a:gd name="adj" fmla="val 0"/>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流程图: 手动输入 9"/>
          <p:cNvSpPr/>
          <p:nvPr/>
        </p:nvSpPr>
        <p:spPr>
          <a:xfrm rot="16200000" flipH="1">
            <a:off x="5201024" y="-132977"/>
            <a:ext cx="6858000" cy="7123953"/>
          </a:xfrm>
          <a:prstGeom prst="flowChartManualInput">
            <a:avLst/>
          </a:prstGeom>
          <a:solidFill>
            <a:srgbClr val="01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标题 6"/>
          <p:cNvSpPr>
            <a:spLocks noGrp="1"/>
          </p:cNvSpPr>
          <p:nvPr>
            <p:ph type="title"/>
          </p:nvPr>
        </p:nvSpPr>
        <p:spPr>
          <a:xfrm>
            <a:off x="0" y="2576811"/>
            <a:ext cx="6096000" cy="1800000"/>
          </a:xfrm>
        </p:spPr>
        <p:txBody>
          <a:bodyPr anchor="ctr">
            <a:noAutofit/>
          </a:bodyPr>
          <a:lstStyle/>
          <a:p>
            <a:r>
              <a:rPr lang="en-US" altLang="zh-CN" sz="3600" dirty="0"/>
              <a:t>OBJECT TRACKING WITH MEAN SHIFT AND KLT TRACKER</a:t>
            </a:r>
            <a:endParaRPr lang="zh-CN" altLang="en-US" sz="3600" dirty="0"/>
          </a:p>
        </p:txBody>
      </p:sp>
      <p:sp>
        <p:nvSpPr>
          <p:cNvPr id="12" name="文本框 11"/>
          <p:cNvSpPr txBox="1"/>
          <p:nvPr/>
        </p:nvSpPr>
        <p:spPr>
          <a:xfrm>
            <a:off x="6956723" y="-1518701"/>
            <a:ext cx="4084773" cy="9325630"/>
          </a:xfrm>
          <a:prstGeom prst="rect">
            <a:avLst/>
          </a:prstGeom>
          <a:noFill/>
        </p:spPr>
        <p:txBody>
          <a:bodyPr wrap="none" rtlCol="0">
            <a:spAutoFit/>
          </a:bodyPr>
          <a:lstStyle/>
          <a:p>
            <a:r>
              <a:rPr lang="en-US" altLang="zh-CN" sz="60000" dirty="0">
                <a:solidFill>
                  <a:srgbClr val="004F8A"/>
                </a:solidFill>
              </a:rPr>
              <a:t>3</a:t>
            </a:r>
            <a:endParaRPr lang="zh-CN" altLang="en-US" sz="60000" dirty="0">
              <a:solidFill>
                <a:srgbClr val="004F8A"/>
              </a:solidFill>
            </a:endParaRPr>
          </a:p>
        </p:txBody>
      </p:sp>
      <p:cxnSp>
        <p:nvCxnSpPr>
          <p:cNvPr id="4" name="直接连接符 3"/>
          <p:cNvCxnSpPr/>
          <p:nvPr/>
        </p:nvCxnSpPr>
        <p:spPr>
          <a:xfrm>
            <a:off x="0" y="2777068"/>
            <a:ext cx="58928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0" y="4025900"/>
            <a:ext cx="56896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69190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a:bodyPr>
          <a:lstStyle/>
          <a:p>
            <a:r>
              <a:rPr lang="en-US" altLang="zh-CN" dirty="0">
                <a:solidFill>
                  <a:schemeClr val="tx1">
                    <a:lumMod val="75000"/>
                    <a:lumOff val="25000"/>
                  </a:schemeClr>
                </a:solidFill>
              </a:rPr>
              <a:t>Mean Shift</a:t>
            </a:r>
            <a:endParaRPr lang="en-US" altLang="zh-CN" dirty="0"/>
          </a:p>
        </p:txBody>
      </p:sp>
      <p:pic>
        <p:nvPicPr>
          <p:cNvPr id="3" name="图片 2">
            <a:extLst>
              <a:ext uri="{FF2B5EF4-FFF2-40B4-BE49-F238E27FC236}">
                <a16:creationId xmlns:a16="http://schemas.microsoft.com/office/drawing/2014/main" id="{4F8CA4F5-D86E-4CE6-B0D0-3B6A1C94F042}"/>
              </a:ext>
            </a:extLst>
          </p:cNvPr>
          <p:cNvPicPr>
            <a:picLocks noChangeAspect="1"/>
          </p:cNvPicPr>
          <p:nvPr/>
        </p:nvPicPr>
        <p:blipFill>
          <a:blip r:embed="rId2"/>
          <a:stretch>
            <a:fillRect/>
          </a:stretch>
        </p:blipFill>
        <p:spPr>
          <a:xfrm>
            <a:off x="1087512" y="1516268"/>
            <a:ext cx="5535800" cy="3445025"/>
          </a:xfrm>
          <a:prstGeom prst="rect">
            <a:avLst/>
          </a:prstGeom>
        </p:spPr>
      </p:pic>
      <p:pic>
        <p:nvPicPr>
          <p:cNvPr id="6" name="图片 5">
            <a:extLst>
              <a:ext uri="{FF2B5EF4-FFF2-40B4-BE49-F238E27FC236}">
                <a16:creationId xmlns:a16="http://schemas.microsoft.com/office/drawing/2014/main" id="{5CF3861B-32F9-4688-8708-2DA2B6566ABE}"/>
              </a:ext>
            </a:extLst>
          </p:cNvPr>
          <p:cNvPicPr>
            <a:picLocks noChangeAspect="1"/>
          </p:cNvPicPr>
          <p:nvPr/>
        </p:nvPicPr>
        <p:blipFill>
          <a:blip r:embed="rId3"/>
          <a:stretch>
            <a:fillRect/>
          </a:stretch>
        </p:blipFill>
        <p:spPr>
          <a:xfrm>
            <a:off x="6400349" y="1619389"/>
            <a:ext cx="5182049" cy="3238781"/>
          </a:xfrm>
          <a:prstGeom prst="rect">
            <a:avLst/>
          </a:prstGeom>
        </p:spPr>
      </p:pic>
      <p:pic>
        <p:nvPicPr>
          <p:cNvPr id="15" name="图片 14">
            <a:extLst>
              <a:ext uri="{FF2B5EF4-FFF2-40B4-BE49-F238E27FC236}">
                <a16:creationId xmlns:a16="http://schemas.microsoft.com/office/drawing/2014/main" id="{24E6F508-D8F9-4C5B-941C-CE528D9DC2F5}"/>
              </a:ext>
            </a:extLst>
          </p:cNvPr>
          <p:cNvPicPr>
            <a:picLocks noChangeAspect="1"/>
          </p:cNvPicPr>
          <p:nvPr/>
        </p:nvPicPr>
        <p:blipFill>
          <a:blip r:embed="rId4"/>
          <a:stretch>
            <a:fillRect/>
          </a:stretch>
        </p:blipFill>
        <p:spPr>
          <a:xfrm>
            <a:off x="3345420" y="1634631"/>
            <a:ext cx="4892464" cy="3223539"/>
          </a:xfrm>
          <a:prstGeom prst="rect">
            <a:avLst/>
          </a:prstGeom>
        </p:spPr>
      </p:pic>
      <p:sp>
        <p:nvSpPr>
          <p:cNvPr id="23" name="标题 3">
            <a:extLst>
              <a:ext uri="{FF2B5EF4-FFF2-40B4-BE49-F238E27FC236}">
                <a16:creationId xmlns:a16="http://schemas.microsoft.com/office/drawing/2014/main" id="{323AE32A-AB78-4C5D-8B91-56EC894439B4}"/>
              </a:ext>
            </a:extLst>
          </p:cNvPr>
          <p:cNvSpPr txBox="1">
            <a:spLocks/>
          </p:cNvSpPr>
          <p:nvPr/>
        </p:nvSpPr>
        <p:spPr>
          <a:xfrm>
            <a:off x="2216346" y="4068840"/>
            <a:ext cx="7759308" cy="284463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nSpc>
                <a:spcPct val="170000"/>
              </a:lnSpc>
            </a:pPr>
            <a:r>
              <a:rPr lang="en-US" altLang="zh-CN" sz="1800" dirty="0">
                <a:solidFill>
                  <a:schemeClr val="tx1">
                    <a:lumMod val="75000"/>
                    <a:lumOff val="25000"/>
                  </a:schemeClr>
                </a:solidFill>
              </a:rPr>
              <a:t>Mean Shift can track the object even in presence of occlusion and clutter. However, it is not scale adaptive. Next, we will see KLT tracker which overcomes this drawback</a:t>
            </a:r>
            <a:r>
              <a:rPr lang="en-US" altLang="zh-CN" sz="1400" dirty="0">
                <a:solidFill>
                  <a:schemeClr val="tx1">
                    <a:lumMod val="75000"/>
                    <a:lumOff val="25000"/>
                  </a:schemeClr>
                </a:solidFill>
              </a:rPr>
              <a:t>.</a:t>
            </a:r>
            <a:endParaRPr lang="zh-CN" altLang="en-US" sz="1400" dirty="0">
              <a:solidFill>
                <a:schemeClr val="tx1">
                  <a:lumMod val="75000"/>
                  <a:lumOff val="25000"/>
                </a:schemeClr>
              </a:solidFill>
            </a:endParaRPr>
          </a:p>
        </p:txBody>
      </p:sp>
    </p:spTree>
    <p:extLst>
      <p:ext uri="{BB962C8B-B14F-4D97-AF65-F5344CB8AC3E}">
        <p14:creationId xmlns:p14="http://schemas.microsoft.com/office/powerpoint/2010/main" val="19137483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3"/>
                                        </p:tgtEl>
                                      </p:cBhvr>
                                    </p:animEffect>
                                    <p:set>
                                      <p:cBhvr>
                                        <p:cTn id="17" dur="1" fill="hold">
                                          <p:stCondLst>
                                            <p:cond delay="499"/>
                                          </p:stCondLst>
                                        </p:cTn>
                                        <p:tgtEl>
                                          <p:spTgt spid="3"/>
                                        </p:tgtEl>
                                        <p:attrNameLst>
                                          <p:attrName>style.visibility</p:attrName>
                                        </p:attrNameLst>
                                      </p:cBhvr>
                                      <p:to>
                                        <p:strVal val="hidden"/>
                                      </p:to>
                                    </p:set>
                                  </p:childTnLst>
                                </p:cTn>
                              </p:par>
                              <p:par>
                                <p:cTn id="18" presetID="10" presetClass="exit" presetSubtype="0" fill="hold" nodeType="withEffect">
                                  <p:stCondLst>
                                    <p:cond delay="0"/>
                                  </p:stCondLst>
                                  <p:childTnLst>
                                    <p:animEffect transition="out" filter="fade">
                                      <p:cBhvr>
                                        <p:cTn id="19" dur="500"/>
                                        <p:tgtEl>
                                          <p:spTgt spid="6"/>
                                        </p:tgtEl>
                                      </p:cBhvr>
                                    </p:animEffect>
                                    <p:set>
                                      <p:cBhvr>
                                        <p:cTn id="20" dur="1" fill="hold">
                                          <p:stCondLst>
                                            <p:cond delay="499"/>
                                          </p:stCondLst>
                                        </p:cTn>
                                        <p:tgtEl>
                                          <p:spTgt spid="6"/>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500"/>
                                        <p:tgtEl>
                                          <p:spTgt spid="15"/>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23">
                                            <p:txEl>
                                              <p:pRg st="0" end="0"/>
                                            </p:txEl>
                                          </p:spTgt>
                                        </p:tgtEl>
                                        <p:attrNameLst>
                                          <p:attrName>style.visibility</p:attrName>
                                        </p:attrNameLst>
                                      </p:cBhvr>
                                      <p:to>
                                        <p:strVal val="visible"/>
                                      </p:to>
                                    </p:set>
                                    <p:animEffect transition="in" filter="fade">
                                      <p:cBhvr>
                                        <p:cTn id="30" dur="500"/>
                                        <p:tgtEl>
                                          <p:spTgt spid="2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占位符 7"/>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t="16502" b="16502"/>
          <a:stretch>
            <a:fillRect/>
          </a:stretch>
        </p:blipFill>
        <p:spPr/>
      </p:pic>
      <p:sp>
        <p:nvSpPr>
          <p:cNvPr id="14" name="圆角矩形 13"/>
          <p:cNvSpPr/>
          <p:nvPr/>
        </p:nvSpPr>
        <p:spPr>
          <a:xfrm>
            <a:off x="0" y="2667000"/>
            <a:ext cx="6502399" cy="1485900"/>
          </a:xfrm>
          <a:prstGeom prst="roundRect">
            <a:avLst>
              <a:gd name="adj" fmla="val 0"/>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流程图: 手动输入 9"/>
          <p:cNvSpPr/>
          <p:nvPr/>
        </p:nvSpPr>
        <p:spPr>
          <a:xfrm rot="16200000" flipH="1">
            <a:off x="5201024" y="-132977"/>
            <a:ext cx="6858000" cy="7123953"/>
          </a:xfrm>
          <a:prstGeom prst="flowChartManualInput">
            <a:avLst/>
          </a:prstGeom>
          <a:solidFill>
            <a:srgbClr val="01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文本框 11"/>
          <p:cNvSpPr txBox="1"/>
          <p:nvPr/>
        </p:nvSpPr>
        <p:spPr>
          <a:xfrm>
            <a:off x="6956723" y="-1518701"/>
            <a:ext cx="4084773" cy="9325630"/>
          </a:xfrm>
          <a:prstGeom prst="rect">
            <a:avLst/>
          </a:prstGeom>
          <a:noFill/>
        </p:spPr>
        <p:txBody>
          <a:bodyPr wrap="none" rtlCol="0">
            <a:spAutoFit/>
          </a:bodyPr>
          <a:lstStyle/>
          <a:p>
            <a:r>
              <a:rPr lang="en-US" altLang="zh-CN" sz="60000" dirty="0">
                <a:solidFill>
                  <a:srgbClr val="004F8A"/>
                </a:solidFill>
              </a:rPr>
              <a:t>1</a:t>
            </a:r>
            <a:endParaRPr lang="zh-CN" altLang="en-US" sz="60000" dirty="0">
              <a:solidFill>
                <a:srgbClr val="004F8A"/>
              </a:solidFill>
            </a:endParaRPr>
          </a:p>
        </p:txBody>
      </p:sp>
      <p:cxnSp>
        <p:nvCxnSpPr>
          <p:cNvPr id="15" name="直接连接符 14"/>
          <p:cNvCxnSpPr/>
          <p:nvPr/>
        </p:nvCxnSpPr>
        <p:spPr>
          <a:xfrm>
            <a:off x="0" y="2777068"/>
            <a:ext cx="58928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0" y="4025900"/>
            <a:ext cx="56896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7" name="标题 6"/>
          <p:cNvSpPr>
            <a:spLocks noGrp="1"/>
          </p:cNvSpPr>
          <p:nvPr>
            <p:ph type="title"/>
          </p:nvPr>
        </p:nvSpPr>
        <p:spPr>
          <a:xfrm>
            <a:off x="0" y="2576811"/>
            <a:ext cx="5570071" cy="1800000"/>
          </a:xfrm>
        </p:spPr>
        <p:txBody>
          <a:bodyPr anchor="ctr">
            <a:noAutofit/>
          </a:bodyPr>
          <a:lstStyle/>
          <a:p>
            <a:r>
              <a:rPr lang="en-US" altLang="zh-CN" sz="4400" dirty="0"/>
              <a:t>Introduction</a:t>
            </a:r>
            <a:endParaRPr lang="zh-CN" altLang="en-US" sz="4400" dirty="0"/>
          </a:p>
        </p:txBody>
      </p:sp>
    </p:spTree>
    <p:extLst>
      <p:ext uri="{BB962C8B-B14F-4D97-AF65-F5344CB8AC3E}">
        <p14:creationId xmlns:p14="http://schemas.microsoft.com/office/powerpoint/2010/main" val="41464210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a:bodyPr>
          <a:lstStyle/>
          <a:p>
            <a:r>
              <a:rPr lang="en-US" altLang="zh-CN" dirty="0">
                <a:solidFill>
                  <a:schemeClr val="tx1">
                    <a:lumMod val="75000"/>
                    <a:lumOff val="25000"/>
                  </a:schemeClr>
                </a:solidFill>
              </a:rPr>
              <a:t>Mean Shift</a:t>
            </a:r>
            <a:endParaRPr lang="en-US" altLang="zh-CN" dirty="0"/>
          </a:p>
        </p:txBody>
      </p:sp>
      <p:grpSp>
        <p:nvGrpSpPr>
          <p:cNvPr id="9" name="组合 8"/>
          <p:cNvGrpSpPr/>
          <p:nvPr/>
        </p:nvGrpSpPr>
        <p:grpSpPr>
          <a:xfrm>
            <a:off x="1011275" y="2126308"/>
            <a:ext cx="9169045" cy="1434991"/>
            <a:chOff x="5427389" y="1328434"/>
            <a:chExt cx="5842668" cy="914400"/>
          </a:xfrm>
        </p:grpSpPr>
        <p:sp>
          <p:nvSpPr>
            <p:cNvPr id="17" name="标题 3"/>
            <p:cNvSpPr txBox="1">
              <a:spLocks/>
            </p:cNvSpPr>
            <p:nvPr/>
          </p:nvSpPr>
          <p:spPr>
            <a:xfrm>
              <a:off x="5720629" y="1328434"/>
              <a:ext cx="5549428"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nSpc>
                  <a:spcPct val="115000"/>
                </a:lnSpc>
              </a:pPr>
              <a:r>
                <a:rPr lang="en-US" altLang="zh-CN" sz="2400" dirty="0">
                  <a:solidFill>
                    <a:schemeClr val="tx1">
                      <a:lumMod val="75000"/>
                      <a:lumOff val="25000"/>
                    </a:schemeClr>
                  </a:solidFill>
                </a:rPr>
                <a:t>Define Region of Interest in the first frame of video. We are selecting it automatically, by SIFT and RANSAC as explained earlier</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p:txBody>
        </p:sp>
        <p:sp>
          <p:nvSpPr>
            <p:cNvPr id="20" name="椭圆 19"/>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7" name="组合 6">
            <a:extLst>
              <a:ext uri="{FF2B5EF4-FFF2-40B4-BE49-F238E27FC236}">
                <a16:creationId xmlns:a16="http://schemas.microsoft.com/office/drawing/2014/main" id="{7E07CA4F-DCB2-4255-B4E7-9ED8EA7DAD98}"/>
              </a:ext>
            </a:extLst>
          </p:cNvPr>
          <p:cNvGrpSpPr/>
          <p:nvPr/>
        </p:nvGrpSpPr>
        <p:grpSpPr>
          <a:xfrm>
            <a:off x="1011275" y="1408812"/>
            <a:ext cx="9169045" cy="1434991"/>
            <a:chOff x="5427389" y="1328434"/>
            <a:chExt cx="5842668" cy="914400"/>
          </a:xfrm>
        </p:grpSpPr>
        <p:sp>
          <p:nvSpPr>
            <p:cNvPr id="8" name="标题 3">
              <a:extLst>
                <a:ext uri="{FF2B5EF4-FFF2-40B4-BE49-F238E27FC236}">
                  <a16:creationId xmlns:a16="http://schemas.microsoft.com/office/drawing/2014/main" id="{8584BEC6-683F-4C9E-9BCC-08253EB6D1E9}"/>
                </a:ext>
              </a:extLst>
            </p:cNvPr>
            <p:cNvSpPr txBox="1">
              <a:spLocks/>
            </p:cNvSpPr>
            <p:nvPr/>
          </p:nvSpPr>
          <p:spPr>
            <a:xfrm>
              <a:off x="5720629" y="1328434"/>
              <a:ext cx="5549428" cy="914400"/>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nSpc>
                  <a:spcPct val="115000"/>
                </a:lnSpc>
              </a:pPr>
              <a:r>
                <a:rPr lang="en-US" altLang="zh-CN" sz="2400" dirty="0">
                  <a:solidFill>
                    <a:schemeClr val="tx1">
                      <a:lumMod val="75000"/>
                      <a:lumOff val="25000"/>
                    </a:schemeClr>
                  </a:solidFill>
                </a:rPr>
                <a:t>Next step is to model the target in feature space. Here, the object is being modeled using weighted </a:t>
              </a:r>
              <a:r>
                <a:rPr lang="en-US" altLang="zh-CN" sz="2400" dirty="0" err="1">
                  <a:solidFill>
                    <a:schemeClr val="tx1">
                      <a:lumMod val="75000"/>
                      <a:lumOff val="25000"/>
                    </a:schemeClr>
                  </a:solidFill>
                </a:rPr>
                <a:t>colour</a:t>
              </a:r>
              <a:r>
                <a:rPr lang="en-US" altLang="zh-CN" sz="2400" dirty="0">
                  <a:solidFill>
                    <a:schemeClr val="tx1">
                      <a:lumMod val="75000"/>
                      <a:lumOff val="25000"/>
                    </a:schemeClr>
                  </a:solidFill>
                </a:rPr>
                <a:t> histogram. Weights are assigned using Gaussian kernel. Probability density function of target is denoted by q.</a:t>
              </a:r>
            </a:p>
          </p:txBody>
        </p:sp>
        <p:sp>
          <p:nvSpPr>
            <p:cNvPr id="10" name="椭圆 9">
              <a:extLst>
                <a:ext uri="{FF2B5EF4-FFF2-40B4-BE49-F238E27FC236}">
                  <a16:creationId xmlns:a16="http://schemas.microsoft.com/office/drawing/2014/main" id="{8F16C13A-CD51-4E3A-BCCB-A738D110970F}"/>
                </a:ext>
              </a:extLst>
            </p:cNvPr>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pic>
        <p:nvPicPr>
          <p:cNvPr id="2" name="图片 1">
            <a:extLst>
              <a:ext uri="{FF2B5EF4-FFF2-40B4-BE49-F238E27FC236}">
                <a16:creationId xmlns:a16="http://schemas.microsoft.com/office/drawing/2014/main" id="{6865D33E-21D2-4536-8840-6B0892C3E5A2}"/>
              </a:ext>
            </a:extLst>
          </p:cNvPr>
          <p:cNvPicPr>
            <a:picLocks noChangeAspect="1"/>
          </p:cNvPicPr>
          <p:nvPr/>
        </p:nvPicPr>
        <p:blipFill>
          <a:blip r:embed="rId2"/>
          <a:stretch>
            <a:fillRect/>
          </a:stretch>
        </p:blipFill>
        <p:spPr>
          <a:xfrm>
            <a:off x="2269794" y="3561299"/>
            <a:ext cx="5171238" cy="1322096"/>
          </a:xfrm>
          <a:prstGeom prst="rect">
            <a:avLst/>
          </a:prstGeom>
        </p:spPr>
      </p:pic>
      <p:grpSp>
        <p:nvGrpSpPr>
          <p:cNvPr id="11" name="组合 10">
            <a:extLst>
              <a:ext uri="{FF2B5EF4-FFF2-40B4-BE49-F238E27FC236}">
                <a16:creationId xmlns:a16="http://schemas.microsoft.com/office/drawing/2014/main" id="{D1FEB84F-2F28-4F90-9FC4-477471CBD5FC}"/>
              </a:ext>
            </a:extLst>
          </p:cNvPr>
          <p:cNvGrpSpPr/>
          <p:nvPr/>
        </p:nvGrpSpPr>
        <p:grpSpPr>
          <a:xfrm>
            <a:off x="1011275" y="2126308"/>
            <a:ext cx="9169045" cy="1434991"/>
            <a:chOff x="5427389" y="1328434"/>
            <a:chExt cx="5842668" cy="914400"/>
          </a:xfrm>
        </p:grpSpPr>
        <p:sp>
          <p:nvSpPr>
            <p:cNvPr id="12" name="标题 3">
              <a:extLst>
                <a:ext uri="{FF2B5EF4-FFF2-40B4-BE49-F238E27FC236}">
                  <a16:creationId xmlns:a16="http://schemas.microsoft.com/office/drawing/2014/main" id="{BD44D4D6-DA4F-4E49-864E-3EACB4F1D217}"/>
                </a:ext>
              </a:extLst>
            </p:cNvPr>
            <p:cNvSpPr txBox="1">
              <a:spLocks/>
            </p:cNvSpPr>
            <p:nvPr/>
          </p:nvSpPr>
          <p:spPr>
            <a:xfrm>
              <a:off x="5720629" y="1328434"/>
              <a:ext cx="5549428"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nSpc>
                  <a:spcPct val="115000"/>
                </a:lnSpc>
              </a:pPr>
              <a:r>
                <a:rPr lang="en-US" altLang="zh-CN" sz="2400" dirty="0">
                  <a:solidFill>
                    <a:schemeClr val="tx1">
                      <a:lumMod val="75000"/>
                      <a:lumOff val="25000"/>
                    </a:schemeClr>
                  </a:solidFill>
                </a:rPr>
                <a:t>Initialize the estimated position of target in the next </a:t>
              </a:r>
              <a:r>
                <a:rPr lang="en-US" altLang="zh-CN" sz="2400" dirty="0" err="1">
                  <a:solidFill>
                    <a:schemeClr val="tx1">
                      <a:lumMod val="75000"/>
                      <a:lumOff val="25000"/>
                    </a:schemeClr>
                  </a:solidFill>
                </a:rPr>
                <a:t>framesameasincurrentframei.e</a:t>
              </a:r>
              <a:r>
                <a:rPr lang="en-US" altLang="zh-CN" sz="2400" dirty="0">
                  <a:solidFill>
                    <a:schemeClr val="tx1">
                      <a:lumMod val="75000"/>
                      <a:lumOff val="25000"/>
                    </a:schemeClr>
                  </a:solidFill>
                </a:rPr>
                <a:t>. y1 = y0 and x1 = x0.</a:t>
              </a:r>
            </a:p>
          </p:txBody>
        </p:sp>
        <p:sp>
          <p:nvSpPr>
            <p:cNvPr id="13" name="椭圆 12">
              <a:extLst>
                <a:ext uri="{FF2B5EF4-FFF2-40B4-BE49-F238E27FC236}">
                  <a16:creationId xmlns:a16="http://schemas.microsoft.com/office/drawing/2014/main" id="{01AC2815-86ED-464F-A243-2AD8875C6C99}"/>
                </a:ext>
              </a:extLst>
            </p:cNvPr>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 name="组合 13">
            <a:extLst>
              <a:ext uri="{FF2B5EF4-FFF2-40B4-BE49-F238E27FC236}">
                <a16:creationId xmlns:a16="http://schemas.microsoft.com/office/drawing/2014/main" id="{DC6B8D55-398D-4F65-B681-4987A5023DA1}"/>
              </a:ext>
            </a:extLst>
          </p:cNvPr>
          <p:cNvGrpSpPr/>
          <p:nvPr/>
        </p:nvGrpSpPr>
        <p:grpSpPr>
          <a:xfrm>
            <a:off x="1011275" y="1367415"/>
            <a:ext cx="9169045" cy="1434991"/>
            <a:chOff x="5427389" y="1328434"/>
            <a:chExt cx="5842668" cy="914400"/>
          </a:xfrm>
        </p:grpSpPr>
        <p:sp>
          <p:nvSpPr>
            <p:cNvPr id="16" name="标题 3">
              <a:extLst>
                <a:ext uri="{FF2B5EF4-FFF2-40B4-BE49-F238E27FC236}">
                  <a16:creationId xmlns:a16="http://schemas.microsoft.com/office/drawing/2014/main" id="{0F8BAB4F-ABAB-470C-9DFE-BC24C548C73A}"/>
                </a:ext>
              </a:extLst>
            </p:cNvPr>
            <p:cNvSpPr txBox="1">
              <a:spLocks/>
            </p:cNvSpPr>
            <p:nvPr/>
          </p:nvSpPr>
          <p:spPr>
            <a:xfrm>
              <a:off x="5720629" y="1328434"/>
              <a:ext cx="5549428"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nSpc>
                  <a:spcPct val="115000"/>
                </a:lnSpc>
              </a:pPr>
              <a:r>
                <a:rPr lang="en-US" altLang="zh-CN" sz="2400" dirty="0">
                  <a:solidFill>
                    <a:schemeClr val="tx1">
                      <a:lumMod val="75000"/>
                      <a:lumOff val="25000"/>
                    </a:schemeClr>
                  </a:solidFill>
                </a:rPr>
                <a:t>Calculate candidate probability density function (weighted color histogram) p in the same way as q is calculated.</a:t>
              </a:r>
            </a:p>
          </p:txBody>
        </p:sp>
        <p:sp>
          <p:nvSpPr>
            <p:cNvPr id="18" name="椭圆 17">
              <a:extLst>
                <a:ext uri="{FF2B5EF4-FFF2-40B4-BE49-F238E27FC236}">
                  <a16:creationId xmlns:a16="http://schemas.microsoft.com/office/drawing/2014/main" id="{82494BF8-ACC6-42AD-8C8A-DCB97E180349}"/>
                </a:ext>
              </a:extLst>
            </p:cNvPr>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pic>
        <p:nvPicPr>
          <p:cNvPr id="5" name="图片 4">
            <a:extLst>
              <a:ext uri="{FF2B5EF4-FFF2-40B4-BE49-F238E27FC236}">
                <a16:creationId xmlns:a16="http://schemas.microsoft.com/office/drawing/2014/main" id="{C74922F3-6AD9-4F1B-A5E8-C649E655136F}"/>
              </a:ext>
            </a:extLst>
          </p:cNvPr>
          <p:cNvPicPr>
            <a:picLocks noChangeAspect="1"/>
          </p:cNvPicPr>
          <p:nvPr/>
        </p:nvPicPr>
        <p:blipFill>
          <a:blip r:embed="rId3"/>
          <a:stretch>
            <a:fillRect/>
          </a:stretch>
        </p:blipFill>
        <p:spPr>
          <a:xfrm>
            <a:off x="2674955" y="3597048"/>
            <a:ext cx="6135721" cy="1363493"/>
          </a:xfrm>
          <a:prstGeom prst="rect">
            <a:avLst/>
          </a:prstGeom>
        </p:spPr>
      </p:pic>
    </p:spTree>
    <p:extLst>
      <p:ext uri="{BB962C8B-B14F-4D97-AF65-F5344CB8AC3E}">
        <p14:creationId xmlns:p14="http://schemas.microsoft.com/office/powerpoint/2010/main" val="16525377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9"/>
                                        </p:tgtEl>
                                      </p:cBhvr>
                                    </p:animEffect>
                                    <p:set>
                                      <p:cBhvr>
                                        <p:cTn id="12" dur="1" fill="hold">
                                          <p:stCondLst>
                                            <p:cond delay="499"/>
                                          </p:stCondLst>
                                        </p:cTn>
                                        <p:tgtEl>
                                          <p:spTgt spid="9"/>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10" presetClass="entr" presetSubtype="0" fill="hold" nodeType="with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xit" presetSubtype="0" fill="hold" nodeType="clickEffect">
                                  <p:stCondLst>
                                    <p:cond delay="0"/>
                                  </p:stCondLst>
                                  <p:childTnLst>
                                    <p:animEffect transition="out" filter="fade">
                                      <p:cBhvr>
                                        <p:cTn id="24" dur="500"/>
                                        <p:tgtEl>
                                          <p:spTgt spid="7"/>
                                        </p:tgtEl>
                                      </p:cBhvr>
                                    </p:animEffect>
                                    <p:set>
                                      <p:cBhvr>
                                        <p:cTn id="25" dur="1" fill="hold">
                                          <p:stCondLst>
                                            <p:cond delay="499"/>
                                          </p:stCondLst>
                                        </p:cTn>
                                        <p:tgtEl>
                                          <p:spTgt spid="7"/>
                                        </p:tgtEl>
                                        <p:attrNameLst>
                                          <p:attrName>style.visibility</p:attrName>
                                        </p:attrNameLst>
                                      </p:cBhvr>
                                      <p:to>
                                        <p:strVal val="hidden"/>
                                      </p:to>
                                    </p:set>
                                  </p:childTnLst>
                                </p:cTn>
                              </p:par>
                              <p:par>
                                <p:cTn id="26" presetID="10" presetClass="exit" presetSubtype="0" fill="hold" nodeType="withEffect">
                                  <p:stCondLst>
                                    <p:cond delay="0"/>
                                  </p:stCondLst>
                                  <p:childTnLst>
                                    <p:animEffect transition="out" filter="fade">
                                      <p:cBhvr>
                                        <p:cTn id="27" dur="500"/>
                                        <p:tgtEl>
                                          <p:spTgt spid="2"/>
                                        </p:tgtEl>
                                      </p:cBhvr>
                                    </p:animEffect>
                                    <p:set>
                                      <p:cBhvr>
                                        <p:cTn id="28" dur="1" fill="hold">
                                          <p:stCondLst>
                                            <p:cond delay="499"/>
                                          </p:stCondLst>
                                        </p:cTn>
                                        <p:tgtEl>
                                          <p:spTgt spid="2"/>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500"/>
                                        <p:tgtEl>
                                          <p:spTgt spid="11"/>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xit" presetSubtype="0" fill="hold" nodeType="clickEffect">
                                  <p:stCondLst>
                                    <p:cond delay="0"/>
                                  </p:stCondLst>
                                  <p:childTnLst>
                                    <p:animEffect transition="out" filter="fade">
                                      <p:cBhvr>
                                        <p:cTn id="37" dur="500"/>
                                        <p:tgtEl>
                                          <p:spTgt spid="11"/>
                                        </p:tgtEl>
                                      </p:cBhvr>
                                    </p:animEffect>
                                    <p:set>
                                      <p:cBhvr>
                                        <p:cTn id="38" dur="1" fill="hold">
                                          <p:stCondLst>
                                            <p:cond delay="499"/>
                                          </p:stCondLst>
                                        </p:cTn>
                                        <p:tgtEl>
                                          <p:spTgt spid="11"/>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fade">
                                      <p:cBhvr>
                                        <p:cTn id="43" dur="500"/>
                                        <p:tgtEl>
                                          <p:spTgt spid="14"/>
                                        </p:tgtEl>
                                      </p:cBhvr>
                                    </p:animEffect>
                                  </p:childTnLst>
                                </p:cTn>
                              </p:par>
                              <p:par>
                                <p:cTn id="44" presetID="10" presetClass="entr" presetSubtype="0" fill="hold" nodeType="withEffect">
                                  <p:stCondLst>
                                    <p:cond delay="0"/>
                                  </p:stCondLst>
                                  <p:childTnLst>
                                    <p:set>
                                      <p:cBhvr>
                                        <p:cTn id="45" dur="1" fill="hold">
                                          <p:stCondLst>
                                            <p:cond delay="0"/>
                                          </p:stCondLst>
                                        </p:cTn>
                                        <p:tgtEl>
                                          <p:spTgt spid="5"/>
                                        </p:tgtEl>
                                        <p:attrNameLst>
                                          <p:attrName>style.visibility</p:attrName>
                                        </p:attrNameLst>
                                      </p:cBhvr>
                                      <p:to>
                                        <p:strVal val="visible"/>
                                      </p:to>
                                    </p:set>
                                    <p:animEffect transition="in" filter="fade">
                                      <p:cBhvr>
                                        <p:cTn id="46" dur="500"/>
                                        <p:tgtEl>
                                          <p:spTgt spid="5"/>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xit" presetSubtype="0" fill="hold" nodeType="clickEffect">
                                  <p:stCondLst>
                                    <p:cond delay="0"/>
                                  </p:stCondLst>
                                  <p:childTnLst>
                                    <p:animEffect transition="out" filter="fade">
                                      <p:cBhvr>
                                        <p:cTn id="50" dur="500"/>
                                        <p:tgtEl>
                                          <p:spTgt spid="14"/>
                                        </p:tgtEl>
                                      </p:cBhvr>
                                    </p:animEffect>
                                    <p:set>
                                      <p:cBhvr>
                                        <p:cTn id="51" dur="1" fill="hold">
                                          <p:stCondLst>
                                            <p:cond delay="499"/>
                                          </p:stCondLst>
                                        </p:cTn>
                                        <p:tgtEl>
                                          <p:spTgt spid="14"/>
                                        </p:tgtEl>
                                        <p:attrNameLst>
                                          <p:attrName>style.visibility</p:attrName>
                                        </p:attrNameLst>
                                      </p:cBhvr>
                                      <p:to>
                                        <p:strVal val="hidden"/>
                                      </p:to>
                                    </p:set>
                                  </p:childTnLst>
                                </p:cTn>
                              </p:par>
                              <p:par>
                                <p:cTn id="52" presetID="10" presetClass="exit" presetSubtype="0" fill="hold" nodeType="withEffect">
                                  <p:stCondLst>
                                    <p:cond delay="0"/>
                                  </p:stCondLst>
                                  <p:childTnLst>
                                    <p:animEffect transition="out" filter="fade">
                                      <p:cBhvr>
                                        <p:cTn id="53" dur="500"/>
                                        <p:tgtEl>
                                          <p:spTgt spid="5"/>
                                        </p:tgtEl>
                                      </p:cBhvr>
                                    </p:animEffect>
                                    <p:set>
                                      <p:cBhvr>
                                        <p:cTn id="54"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a:bodyPr>
          <a:lstStyle/>
          <a:p>
            <a:r>
              <a:rPr lang="en-US" altLang="zh-CN" dirty="0">
                <a:solidFill>
                  <a:schemeClr val="tx1">
                    <a:lumMod val="75000"/>
                    <a:lumOff val="25000"/>
                  </a:schemeClr>
                </a:solidFill>
              </a:rPr>
              <a:t>KLT Tracker</a:t>
            </a:r>
            <a:endParaRPr lang="en-US" altLang="zh-CN" dirty="0"/>
          </a:p>
        </p:txBody>
      </p:sp>
      <p:sp>
        <p:nvSpPr>
          <p:cNvPr id="15" name="标题 3">
            <a:extLst>
              <a:ext uri="{FF2B5EF4-FFF2-40B4-BE49-F238E27FC236}">
                <a16:creationId xmlns:a16="http://schemas.microsoft.com/office/drawing/2014/main" id="{21EE3BC4-9BAF-46BE-B07D-9D8CD60CA6B4}"/>
              </a:ext>
            </a:extLst>
          </p:cNvPr>
          <p:cNvSpPr txBox="1">
            <a:spLocks/>
          </p:cNvSpPr>
          <p:nvPr/>
        </p:nvSpPr>
        <p:spPr>
          <a:xfrm>
            <a:off x="1633224" y="1793321"/>
            <a:ext cx="9183174" cy="284463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nSpc>
                <a:spcPct val="170000"/>
              </a:lnSpc>
            </a:pPr>
            <a:r>
              <a:rPr lang="en-US" altLang="zh-CN" sz="1800" dirty="0">
                <a:solidFill>
                  <a:schemeClr val="tx1">
                    <a:lumMod val="75000"/>
                    <a:lumOff val="25000"/>
                  </a:schemeClr>
                </a:solidFill>
              </a:rPr>
              <a:t>      </a:t>
            </a:r>
            <a:r>
              <a:rPr lang="en-US" altLang="zh-CN" sz="2400" dirty="0">
                <a:solidFill>
                  <a:schemeClr val="tx1">
                    <a:lumMod val="75000"/>
                    <a:lumOff val="25000"/>
                  </a:schemeClr>
                </a:solidFill>
              </a:rPr>
              <a:t>It is a classic corner tracking algorithm. The algorithm assumes that the target is in the video stream, only produces a consistent small displacement, and the target's gray level does not change much.</a:t>
            </a:r>
            <a:endParaRPr lang="zh-CN" altLang="en-US" sz="1400" dirty="0">
              <a:solidFill>
                <a:schemeClr val="tx1">
                  <a:lumMod val="75000"/>
                  <a:lumOff val="25000"/>
                </a:schemeClr>
              </a:solidFill>
            </a:endParaRPr>
          </a:p>
        </p:txBody>
      </p:sp>
    </p:spTree>
    <p:extLst>
      <p:ext uri="{BB962C8B-B14F-4D97-AF65-F5344CB8AC3E}">
        <p14:creationId xmlns:p14="http://schemas.microsoft.com/office/powerpoint/2010/main" val="14663925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Effect transition="in" filter="fade">
                                      <p:cBhvr>
                                        <p:cTn id="7"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a:bodyPr>
          <a:lstStyle/>
          <a:p>
            <a:r>
              <a:rPr lang="en-US" altLang="zh-CN" dirty="0">
                <a:solidFill>
                  <a:schemeClr val="tx1">
                    <a:lumMod val="75000"/>
                    <a:lumOff val="25000"/>
                  </a:schemeClr>
                </a:solidFill>
              </a:rPr>
              <a:t>KLT Tracker</a:t>
            </a:r>
            <a:endParaRPr lang="en-US" altLang="zh-CN" dirty="0"/>
          </a:p>
        </p:txBody>
      </p:sp>
      <p:sp>
        <p:nvSpPr>
          <p:cNvPr id="7" name="文本框 6">
            <a:extLst>
              <a:ext uri="{FF2B5EF4-FFF2-40B4-BE49-F238E27FC236}">
                <a16:creationId xmlns:a16="http://schemas.microsoft.com/office/drawing/2014/main" id="{33FB3595-8033-4684-8DF3-BE3C22EA55AD}"/>
              </a:ext>
            </a:extLst>
          </p:cNvPr>
          <p:cNvSpPr txBox="1"/>
          <p:nvPr/>
        </p:nvSpPr>
        <p:spPr>
          <a:xfrm>
            <a:off x="1095824" y="1601621"/>
            <a:ext cx="2334742" cy="369332"/>
          </a:xfrm>
          <a:prstGeom prst="rect">
            <a:avLst/>
          </a:prstGeom>
          <a:noFill/>
        </p:spPr>
        <p:txBody>
          <a:bodyPr wrap="none" rtlCol="0">
            <a:spAutoFit/>
          </a:bodyPr>
          <a:lstStyle/>
          <a:p>
            <a:r>
              <a:rPr lang="en-US" altLang="zh-CN" b="1" dirty="0">
                <a:solidFill>
                  <a:srgbClr val="3F6AB7"/>
                </a:solidFill>
                <a:latin typeface="微软雅黑" panose="020B0503020204020204" pitchFamily="34" charset="-122"/>
                <a:ea typeface="微软雅黑" panose="020B0503020204020204" pitchFamily="34" charset="-122"/>
              </a:rPr>
              <a:t>three assumptions</a:t>
            </a:r>
            <a:endParaRPr lang="zh-CN" altLang="en-US" b="1" dirty="0">
              <a:solidFill>
                <a:srgbClr val="3F6AB7"/>
              </a:solidFill>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31EC665C-35BA-4BE9-BF4B-D339EEC71B80}"/>
              </a:ext>
            </a:extLst>
          </p:cNvPr>
          <p:cNvSpPr txBox="1"/>
          <p:nvPr/>
        </p:nvSpPr>
        <p:spPr>
          <a:xfrm>
            <a:off x="1638749" y="2038724"/>
            <a:ext cx="3046027" cy="338554"/>
          </a:xfrm>
          <a:prstGeom prst="rect">
            <a:avLst/>
          </a:prstGeom>
          <a:noFill/>
        </p:spPr>
        <p:txBody>
          <a:bodyPr wrap="none" rtlCol="0">
            <a:spAutoFit/>
          </a:bodyPr>
          <a:lstStyle/>
          <a:p>
            <a:pPr marL="285750" indent="-285750">
              <a:buClr>
                <a:srgbClr val="3F6AB7"/>
              </a:buClr>
              <a:buFont typeface="Wingdings" panose="05000000000000000000" pitchFamily="2" charset="2"/>
              <a:buChar char="p"/>
            </a:pP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The brightness is constant</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457CA920-5D56-4BD9-AF94-F58B1DE6C682}"/>
              </a:ext>
            </a:extLst>
          </p:cNvPr>
          <p:cNvSpPr txBox="1"/>
          <p:nvPr/>
        </p:nvSpPr>
        <p:spPr>
          <a:xfrm>
            <a:off x="1638749" y="2442963"/>
            <a:ext cx="5094664" cy="338554"/>
          </a:xfrm>
          <a:prstGeom prst="rect">
            <a:avLst/>
          </a:prstGeom>
          <a:noFill/>
        </p:spPr>
        <p:txBody>
          <a:bodyPr wrap="none" rtlCol="0">
            <a:spAutoFit/>
          </a:bodyPr>
          <a:lstStyle/>
          <a:p>
            <a:pPr marL="285750" indent="-285750">
              <a:buClr>
                <a:srgbClr val="3F6AB7"/>
              </a:buClr>
              <a:buFont typeface="Wingdings" panose="05000000000000000000" pitchFamily="2" charset="2"/>
              <a:buChar char="p"/>
            </a:pP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Time continuous or small motion displacement</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6EEC5967-7D1C-4B6B-9AB9-5C7BDA931361}"/>
              </a:ext>
            </a:extLst>
          </p:cNvPr>
          <p:cNvSpPr txBox="1"/>
          <p:nvPr/>
        </p:nvSpPr>
        <p:spPr>
          <a:xfrm>
            <a:off x="1638749" y="2844215"/>
            <a:ext cx="8059642" cy="338554"/>
          </a:xfrm>
          <a:prstGeom prst="rect">
            <a:avLst/>
          </a:prstGeom>
          <a:noFill/>
        </p:spPr>
        <p:txBody>
          <a:bodyPr wrap="none" rtlCol="0">
            <a:spAutoFit/>
          </a:bodyPr>
          <a:lstStyle/>
          <a:p>
            <a:pPr marL="285750" indent="-285750">
              <a:buClr>
                <a:srgbClr val="3F6AB7"/>
              </a:buClr>
              <a:buFont typeface="Wingdings" panose="05000000000000000000" pitchFamily="2" charset="2"/>
              <a:buChar char="p"/>
            </a:pP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Spatial consistency, adjacent points have similar motion and remain adjacent.</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C2A8A08-BB84-4F15-89A1-E5A955B4BF44}"/>
              </a:ext>
            </a:extLst>
          </p:cNvPr>
          <p:cNvSpPr txBox="1"/>
          <p:nvPr/>
        </p:nvSpPr>
        <p:spPr>
          <a:xfrm>
            <a:off x="1095823" y="3663381"/>
            <a:ext cx="184731" cy="369332"/>
          </a:xfrm>
          <a:prstGeom prst="rect">
            <a:avLst/>
          </a:prstGeom>
          <a:noFill/>
        </p:spPr>
        <p:txBody>
          <a:bodyPr wrap="none" rtlCol="0">
            <a:spAutoFit/>
          </a:bodyPr>
          <a:lstStyle/>
          <a:p>
            <a:endParaRPr lang="zh-CN" altLang="en-US" b="1" dirty="0">
              <a:solidFill>
                <a:srgbClr val="3F6AB7"/>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2839A48D-6DCB-4B7D-87D7-4150B6C6D41A}"/>
              </a:ext>
            </a:extLst>
          </p:cNvPr>
          <p:cNvSpPr txBox="1"/>
          <p:nvPr/>
        </p:nvSpPr>
        <p:spPr>
          <a:xfrm>
            <a:off x="1638749" y="4048005"/>
            <a:ext cx="6502165" cy="338554"/>
          </a:xfrm>
          <a:prstGeom prst="rect">
            <a:avLst/>
          </a:prstGeom>
          <a:noFill/>
        </p:spPr>
        <p:txBody>
          <a:bodyPr wrap="none" rtlCol="0">
            <a:spAutoFit/>
          </a:bodyPr>
          <a:lstStyle/>
          <a:p>
            <a:pPr marL="285750" indent="-285750">
              <a:buClr>
                <a:srgbClr val="3F6AB7"/>
              </a:buClr>
              <a:buFont typeface="Wingdings" panose="05000000000000000000" pitchFamily="2" charset="2"/>
              <a:buChar char="p"/>
            </a:pP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guarantees that the target is not affected by the brightness</a:t>
            </a:r>
          </a:p>
        </p:txBody>
      </p:sp>
      <p:sp>
        <p:nvSpPr>
          <p:cNvPr id="13" name="文本框 12">
            <a:extLst>
              <a:ext uri="{FF2B5EF4-FFF2-40B4-BE49-F238E27FC236}">
                <a16:creationId xmlns:a16="http://schemas.microsoft.com/office/drawing/2014/main" id="{38CCA1CA-804A-4A8A-8EDD-5799DB5E045F}"/>
              </a:ext>
            </a:extLst>
          </p:cNvPr>
          <p:cNvSpPr txBox="1"/>
          <p:nvPr/>
        </p:nvSpPr>
        <p:spPr>
          <a:xfrm>
            <a:off x="1638749" y="4451344"/>
            <a:ext cx="7069243" cy="338554"/>
          </a:xfrm>
          <a:prstGeom prst="rect">
            <a:avLst/>
          </a:prstGeom>
          <a:noFill/>
        </p:spPr>
        <p:txBody>
          <a:bodyPr wrap="none" rtlCol="0">
            <a:spAutoFit/>
          </a:bodyPr>
          <a:lstStyle/>
          <a:p>
            <a:pPr marL="285750" indent="-285750">
              <a:buClr>
                <a:srgbClr val="3F6AB7"/>
              </a:buClr>
              <a:buFont typeface="Wingdings" panose="05000000000000000000" pitchFamily="2" charset="2"/>
              <a:buChar char="p"/>
            </a:pP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ensure that the feature points can correspond in the target domain</a:t>
            </a:r>
          </a:p>
        </p:txBody>
      </p:sp>
      <p:sp>
        <p:nvSpPr>
          <p:cNvPr id="14" name="文本框 13">
            <a:extLst>
              <a:ext uri="{FF2B5EF4-FFF2-40B4-BE49-F238E27FC236}">
                <a16:creationId xmlns:a16="http://schemas.microsoft.com/office/drawing/2014/main" id="{3687723C-84C6-46C5-A1F6-50DEA83DEE6E}"/>
              </a:ext>
            </a:extLst>
          </p:cNvPr>
          <p:cNvSpPr txBox="1"/>
          <p:nvPr/>
        </p:nvSpPr>
        <p:spPr>
          <a:xfrm>
            <a:off x="1638749" y="4859253"/>
            <a:ext cx="7852471" cy="338554"/>
          </a:xfrm>
          <a:prstGeom prst="rect">
            <a:avLst/>
          </a:prstGeom>
          <a:noFill/>
        </p:spPr>
        <p:txBody>
          <a:bodyPr wrap="none" rtlCol="0">
            <a:spAutoFit/>
          </a:bodyPr>
          <a:lstStyle/>
          <a:p>
            <a:pPr marL="285750" indent="-285750">
              <a:buClr>
                <a:srgbClr val="3F6AB7"/>
              </a:buClr>
              <a:buFont typeface="Wingdings" panose="05000000000000000000" pitchFamily="2" charset="2"/>
              <a:buChar char="p"/>
            </a:pP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ensure that all points have the same displacement within the same window</a:t>
            </a:r>
          </a:p>
        </p:txBody>
      </p:sp>
      <p:cxnSp>
        <p:nvCxnSpPr>
          <p:cNvPr id="16" name="连接符: 曲线 15">
            <a:extLst>
              <a:ext uri="{FF2B5EF4-FFF2-40B4-BE49-F238E27FC236}">
                <a16:creationId xmlns:a16="http://schemas.microsoft.com/office/drawing/2014/main" id="{9FB015F1-C9CA-482A-8E48-09599281999F}"/>
              </a:ext>
            </a:extLst>
          </p:cNvPr>
          <p:cNvCxnSpPr>
            <a:cxnSpLocks/>
            <a:stCxn id="8" idx="1"/>
            <a:endCxn id="12" idx="1"/>
          </p:cNvCxnSpPr>
          <p:nvPr/>
        </p:nvCxnSpPr>
        <p:spPr>
          <a:xfrm rot="10800000" flipV="1">
            <a:off x="1638749" y="2208000"/>
            <a:ext cx="12700" cy="2009281"/>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连接符: 曲线 18">
            <a:extLst>
              <a:ext uri="{FF2B5EF4-FFF2-40B4-BE49-F238E27FC236}">
                <a16:creationId xmlns:a16="http://schemas.microsoft.com/office/drawing/2014/main" id="{B1DA544C-AA23-432B-8431-6DBA35075728}"/>
              </a:ext>
            </a:extLst>
          </p:cNvPr>
          <p:cNvCxnSpPr>
            <a:cxnSpLocks/>
          </p:cNvCxnSpPr>
          <p:nvPr/>
        </p:nvCxnSpPr>
        <p:spPr>
          <a:xfrm rot="10800000" flipV="1">
            <a:off x="1638749" y="2641212"/>
            <a:ext cx="12700" cy="2009281"/>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连接符: 曲线 19">
            <a:extLst>
              <a:ext uri="{FF2B5EF4-FFF2-40B4-BE49-F238E27FC236}">
                <a16:creationId xmlns:a16="http://schemas.microsoft.com/office/drawing/2014/main" id="{F0C7E119-BCBE-45AF-81E1-8DA9ED1984E8}"/>
              </a:ext>
            </a:extLst>
          </p:cNvPr>
          <p:cNvCxnSpPr>
            <a:cxnSpLocks/>
          </p:cNvCxnSpPr>
          <p:nvPr/>
        </p:nvCxnSpPr>
        <p:spPr>
          <a:xfrm rot="10800000" flipV="1">
            <a:off x="1616339" y="3043364"/>
            <a:ext cx="12700" cy="2009281"/>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0385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nodePh="1">
                                  <p:stCondLst>
                                    <p:cond delay="0"/>
                                  </p:stCondLst>
                                  <p:endCondLst>
                                    <p:cond evt="begin" delay="0">
                                      <p:tn val="19"/>
                                    </p:cond>
                                  </p:end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par>
                                <p:cTn id="22" presetID="10" presetClass="entr" presetSubtype="0" fill="hold"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par>
                                <p:cTn id="25" presetID="10" presetClass="entr" presetSubtype="0" fill="hold" nodeType="with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par>
                                <p:cTn id="28" presetID="10" presetClass="entr" presetSubtype="0" fill="hold" nodeType="with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fade">
                                      <p:cBhvr>
                                        <p:cTn id="30" dur="500"/>
                                        <p:tgtEl>
                                          <p:spTgt spid="20"/>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500"/>
                                        <p:tgtEl>
                                          <p:spTgt spid="12"/>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fade">
                                      <p:cBhvr>
                                        <p:cTn id="38" dur="500"/>
                                        <p:tgtEl>
                                          <p:spTgt spid="13"/>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fade">
                                      <p:cBhvr>
                                        <p:cTn id="4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1" grpId="0"/>
      <p:bldP spid="12" grpId="0"/>
      <p:bldP spid="13" grpId="0"/>
      <p:bldP spid="1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占位符 7"/>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t="16502" b="16502"/>
          <a:stretch>
            <a:fillRect/>
          </a:stretch>
        </p:blipFill>
        <p:spPr/>
      </p:pic>
      <p:sp>
        <p:nvSpPr>
          <p:cNvPr id="11" name="圆角矩形 10"/>
          <p:cNvSpPr/>
          <p:nvPr/>
        </p:nvSpPr>
        <p:spPr>
          <a:xfrm>
            <a:off x="0" y="2870200"/>
            <a:ext cx="6502399" cy="1089061"/>
          </a:xfrm>
          <a:prstGeom prst="roundRect">
            <a:avLst>
              <a:gd name="adj" fmla="val 0"/>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流程图: 手动输入 9"/>
          <p:cNvSpPr/>
          <p:nvPr/>
        </p:nvSpPr>
        <p:spPr>
          <a:xfrm rot="16200000" flipH="1">
            <a:off x="5201024" y="-132977"/>
            <a:ext cx="6858000" cy="7123953"/>
          </a:xfrm>
          <a:prstGeom prst="flowChartManualInput">
            <a:avLst/>
          </a:prstGeom>
          <a:solidFill>
            <a:srgbClr val="01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标题 6"/>
          <p:cNvSpPr>
            <a:spLocks noGrp="1"/>
          </p:cNvSpPr>
          <p:nvPr>
            <p:ph type="title"/>
          </p:nvPr>
        </p:nvSpPr>
        <p:spPr>
          <a:xfrm>
            <a:off x="0" y="2576811"/>
            <a:ext cx="5570071" cy="1800000"/>
          </a:xfrm>
        </p:spPr>
        <p:txBody>
          <a:bodyPr anchor="ctr"/>
          <a:lstStyle/>
          <a:p>
            <a:r>
              <a:rPr lang="en-US" altLang="zh-CN" dirty="0"/>
              <a:t>Experiments</a:t>
            </a:r>
            <a:endParaRPr lang="zh-CN" altLang="en-US" dirty="0"/>
          </a:p>
        </p:txBody>
      </p:sp>
      <p:sp>
        <p:nvSpPr>
          <p:cNvPr id="12" name="文本框 11"/>
          <p:cNvSpPr txBox="1"/>
          <p:nvPr/>
        </p:nvSpPr>
        <p:spPr>
          <a:xfrm>
            <a:off x="6956723" y="-1518701"/>
            <a:ext cx="4084773" cy="9325630"/>
          </a:xfrm>
          <a:prstGeom prst="rect">
            <a:avLst/>
          </a:prstGeom>
          <a:noFill/>
        </p:spPr>
        <p:txBody>
          <a:bodyPr wrap="none" rtlCol="0">
            <a:spAutoFit/>
          </a:bodyPr>
          <a:lstStyle/>
          <a:p>
            <a:r>
              <a:rPr lang="en-US" altLang="zh-CN" sz="60000" dirty="0">
                <a:solidFill>
                  <a:srgbClr val="004F8A"/>
                </a:solidFill>
              </a:rPr>
              <a:t>4</a:t>
            </a:r>
            <a:endParaRPr lang="zh-CN" altLang="en-US" sz="60000" dirty="0">
              <a:solidFill>
                <a:srgbClr val="004F8A"/>
              </a:solidFill>
            </a:endParaRPr>
          </a:p>
        </p:txBody>
      </p:sp>
      <p:cxnSp>
        <p:nvCxnSpPr>
          <p:cNvPr id="4" name="直接连接符 3"/>
          <p:cNvCxnSpPr/>
          <p:nvPr/>
        </p:nvCxnSpPr>
        <p:spPr>
          <a:xfrm>
            <a:off x="0" y="2971800"/>
            <a:ext cx="58928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0" y="3873500"/>
            <a:ext cx="56896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90426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a:bodyPr>
          <a:lstStyle/>
          <a:p>
            <a:r>
              <a:rPr lang="en-US" altLang="zh-CN" dirty="0"/>
              <a:t>Experiment</a:t>
            </a:r>
            <a:r>
              <a:rPr lang="zh-CN" altLang="en-US" dirty="0"/>
              <a:t>：</a:t>
            </a:r>
            <a:r>
              <a:rPr lang="en-US" altLang="zh-CN" dirty="0"/>
              <a:t>Person Recognition</a:t>
            </a:r>
          </a:p>
        </p:txBody>
      </p:sp>
      <p:pic>
        <p:nvPicPr>
          <p:cNvPr id="2" name="图片 1">
            <a:extLst>
              <a:ext uri="{FF2B5EF4-FFF2-40B4-BE49-F238E27FC236}">
                <a16:creationId xmlns:a16="http://schemas.microsoft.com/office/drawing/2014/main" id="{CB22B882-C01A-4919-B018-2D9909838561}"/>
              </a:ext>
            </a:extLst>
          </p:cNvPr>
          <p:cNvPicPr>
            <a:picLocks noChangeAspect="1"/>
          </p:cNvPicPr>
          <p:nvPr/>
        </p:nvPicPr>
        <p:blipFill>
          <a:blip r:embed="rId2"/>
          <a:stretch>
            <a:fillRect/>
          </a:stretch>
        </p:blipFill>
        <p:spPr>
          <a:xfrm>
            <a:off x="2499360" y="1266371"/>
            <a:ext cx="6690359" cy="3557572"/>
          </a:xfrm>
          <a:prstGeom prst="rect">
            <a:avLst/>
          </a:prstGeom>
        </p:spPr>
      </p:pic>
      <p:sp>
        <p:nvSpPr>
          <p:cNvPr id="12" name="矩形 11">
            <a:extLst>
              <a:ext uri="{FF2B5EF4-FFF2-40B4-BE49-F238E27FC236}">
                <a16:creationId xmlns:a16="http://schemas.microsoft.com/office/drawing/2014/main" id="{5F9F0CA0-1360-4B5C-9682-FD6C3142221D}"/>
              </a:ext>
            </a:extLst>
          </p:cNvPr>
          <p:cNvSpPr/>
          <p:nvPr/>
        </p:nvSpPr>
        <p:spPr>
          <a:xfrm>
            <a:off x="1095824" y="4874061"/>
            <a:ext cx="9665675" cy="1411925"/>
          </a:xfrm>
          <a:prstGeom prst="rect">
            <a:avLst/>
          </a:prstGeom>
        </p:spPr>
        <p:txBody>
          <a:bodyPr wrap="square">
            <a:spAutoFit/>
          </a:bodyPr>
          <a:lstStyle/>
          <a:p>
            <a:pPr>
              <a:lnSpc>
                <a:spcPct val="125000"/>
              </a:lnSpc>
            </a:pPr>
            <a:r>
              <a:rPr lang="en-US" altLang="zh-CN" sz="1400" b="1" dirty="0">
                <a:latin typeface="微软雅黑" panose="020B0503020204020204" pitchFamily="34" charset="-122"/>
                <a:ea typeface="微软雅黑" panose="020B0503020204020204" pitchFamily="34" charset="-122"/>
              </a:rPr>
              <a:t>Fig. 1 shows sample results of person recognition. Fig. 1(a) is used as training image for the person recognition in a set of images. We can see that person is correctly recognized when it is at different scale than the reference image as shown in ﬁg. 1(b). Fig. 1(c) shows a case when there is change of pose. In ﬁg. 1(d), projective transformation exists i.e. there is change in 3D viewpoint. Result of recognition in presence of partial occlusion is shown in ﬁg. 1(e).</a:t>
            </a:r>
            <a:endParaRPr lang="en-US" altLang="zh-CN" sz="1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1679107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a:bodyPr>
          <a:lstStyle/>
          <a:p>
            <a:r>
              <a:rPr lang="en-US" altLang="zh-CN" dirty="0"/>
              <a:t>Experiment</a:t>
            </a:r>
            <a:r>
              <a:rPr lang="zh-CN" altLang="en-US" dirty="0"/>
              <a:t>：</a:t>
            </a:r>
            <a:r>
              <a:rPr lang="en-US" altLang="zh-CN" dirty="0"/>
              <a:t>Face Recognition</a:t>
            </a:r>
          </a:p>
        </p:txBody>
      </p:sp>
      <p:sp>
        <p:nvSpPr>
          <p:cNvPr id="12" name="矩形 11">
            <a:extLst>
              <a:ext uri="{FF2B5EF4-FFF2-40B4-BE49-F238E27FC236}">
                <a16:creationId xmlns:a16="http://schemas.microsoft.com/office/drawing/2014/main" id="{5F9F0CA0-1360-4B5C-9682-FD6C3142221D}"/>
              </a:ext>
            </a:extLst>
          </p:cNvPr>
          <p:cNvSpPr/>
          <p:nvPr/>
        </p:nvSpPr>
        <p:spPr>
          <a:xfrm>
            <a:off x="1095824" y="4874061"/>
            <a:ext cx="9665675" cy="1144929"/>
          </a:xfrm>
          <a:prstGeom prst="rect">
            <a:avLst/>
          </a:prstGeom>
        </p:spPr>
        <p:txBody>
          <a:bodyPr wrap="square">
            <a:spAutoFit/>
          </a:bodyPr>
          <a:lstStyle/>
          <a:p>
            <a:pPr>
              <a:lnSpc>
                <a:spcPct val="125000"/>
              </a:lnSpc>
            </a:pPr>
            <a:r>
              <a:rPr lang="en-US" altLang="zh-CN" sz="1400" b="1" dirty="0">
                <a:latin typeface="微软雅黑" panose="020B0503020204020204" pitchFamily="34" charset="-122"/>
                <a:ea typeface="微软雅黑" panose="020B0503020204020204" pitchFamily="34" charset="-122"/>
              </a:rPr>
              <a:t>Training image of the person used for face recognition is shown in fig. 2(a). Fig. 2(b)-(e) show that face is correctly recognized irrespective of illumination changes that are present among the images as well as facial expression and pose variation. Even though part of face is covered by hand or goggle in fig. 2(d) and 2(e), face is successfully recognized.</a:t>
            </a:r>
          </a:p>
        </p:txBody>
      </p:sp>
      <p:pic>
        <p:nvPicPr>
          <p:cNvPr id="3" name="图片 2">
            <a:extLst>
              <a:ext uri="{FF2B5EF4-FFF2-40B4-BE49-F238E27FC236}">
                <a16:creationId xmlns:a16="http://schemas.microsoft.com/office/drawing/2014/main" id="{32BAF3C9-67AF-46C7-903C-442996C1FF66}"/>
              </a:ext>
            </a:extLst>
          </p:cNvPr>
          <p:cNvPicPr>
            <a:picLocks noChangeAspect="1"/>
          </p:cNvPicPr>
          <p:nvPr/>
        </p:nvPicPr>
        <p:blipFill>
          <a:blip r:embed="rId2"/>
          <a:stretch>
            <a:fillRect/>
          </a:stretch>
        </p:blipFill>
        <p:spPr>
          <a:xfrm>
            <a:off x="1238226" y="1331400"/>
            <a:ext cx="8779707" cy="3197661"/>
          </a:xfrm>
          <a:prstGeom prst="rect">
            <a:avLst/>
          </a:prstGeom>
        </p:spPr>
      </p:pic>
    </p:spTree>
    <p:extLst>
      <p:ext uri="{BB962C8B-B14F-4D97-AF65-F5344CB8AC3E}">
        <p14:creationId xmlns:p14="http://schemas.microsoft.com/office/powerpoint/2010/main" val="18130322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a:bodyPr>
          <a:lstStyle/>
          <a:p>
            <a:r>
              <a:rPr lang="en-US" altLang="zh-CN" dirty="0"/>
              <a:t>Experiment</a:t>
            </a:r>
            <a:r>
              <a:rPr lang="zh-CN" altLang="en-US" dirty="0"/>
              <a:t>：</a:t>
            </a:r>
            <a:r>
              <a:rPr lang="en-US" altLang="zh-CN" dirty="0"/>
              <a:t>Person Recognition</a:t>
            </a:r>
          </a:p>
        </p:txBody>
      </p:sp>
      <p:pic>
        <p:nvPicPr>
          <p:cNvPr id="5" name="图片 4">
            <a:extLst>
              <a:ext uri="{FF2B5EF4-FFF2-40B4-BE49-F238E27FC236}">
                <a16:creationId xmlns:a16="http://schemas.microsoft.com/office/drawing/2014/main" id="{48FAFC97-BB43-433B-9E42-567C68A41F31}"/>
              </a:ext>
            </a:extLst>
          </p:cNvPr>
          <p:cNvPicPr>
            <a:picLocks noChangeAspect="1"/>
          </p:cNvPicPr>
          <p:nvPr/>
        </p:nvPicPr>
        <p:blipFill>
          <a:blip r:embed="rId2"/>
          <a:stretch>
            <a:fillRect/>
          </a:stretch>
        </p:blipFill>
        <p:spPr>
          <a:xfrm>
            <a:off x="1302222" y="2026920"/>
            <a:ext cx="8812818" cy="2545080"/>
          </a:xfrm>
          <a:prstGeom prst="rect">
            <a:avLst/>
          </a:prstGeom>
        </p:spPr>
      </p:pic>
    </p:spTree>
    <p:extLst>
      <p:ext uri="{BB962C8B-B14F-4D97-AF65-F5344CB8AC3E}">
        <p14:creationId xmlns:p14="http://schemas.microsoft.com/office/powerpoint/2010/main" val="24871450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a:t>Tracking results of Mean Shift and KLT Tracker </a:t>
            </a:r>
          </a:p>
        </p:txBody>
      </p:sp>
      <p:pic>
        <p:nvPicPr>
          <p:cNvPr id="5" name="图片 4">
            <a:extLst>
              <a:ext uri="{FF2B5EF4-FFF2-40B4-BE49-F238E27FC236}">
                <a16:creationId xmlns:a16="http://schemas.microsoft.com/office/drawing/2014/main" id="{D68EDD8A-87B2-439F-914C-91D8ECFC497C}"/>
              </a:ext>
            </a:extLst>
          </p:cNvPr>
          <p:cNvPicPr>
            <a:picLocks noChangeAspect="1"/>
          </p:cNvPicPr>
          <p:nvPr/>
        </p:nvPicPr>
        <p:blipFill>
          <a:blip r:embed="rId2"/>
          <a:stretch>
            <a:fillRect/>
          </a:stretch>
        </p:blipFill>
        <p:spPr>
          <a:xfrm>
            <a:off x="1681390" y="1150468"/>
            <a:ext cx="8072210" cy="5177971"/>
          </a:xfrm>
          <a:prstGeom prst="rect">
            <a:avLst/>
          </a:prstGeom>
        </p:spPr>
      </p:pic>
    </p:spTree>
    <p:extLst>
      <p:ext uri="{BB962C8B-B14F-4D97-AF65-F5344CB8AC3E}">
        <p14:creationId xmlns:p14="http://schemas.microsoft.com/office/powerpoint/2010/main" val="16311157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a:t>Tracking results of Mean Shift and KLT Tracker </a:t>
            </a:r>
          </a:p>
        </p:txBody>
      </p:sp>
      <p:pic>
        <p:nvPicPr>
          <p:cNvPr id="3" name="图片 2">
            <a:extLst>
              <a:ext uri="{FF2B5EF4-FFF2-40B4-BE49-F238E27FC236}">
                <a16:creationId xmlns:a16="http://schemas.microsoft.com/office/drawing/2014/main" id="{DC4E4D5A-D3A1-437A-BDE8-15610A70D768}"/>
              </a:ext>
            </a:extLst>
          </p:cNvPr>
          <p:cNvPicPr>
            <a:picLocks noChangeAspect="1"/>
          </p:cNvPicPr>
          <p:nvPr/>
        </p:nvPicPr>
        <p:blipFill>
          <a:blip r:embed="rId2"/>
          <a:stretch>
            <a:fillRect/>
          </a:stretch>
        </p:blipFill>
        <p:spPr>
          <a:xfrm>
            <a:off x="1842392" y="1283822"/>
            <a:ext cx="7898638" cy="4979818"/>
          </a:xfrm>
          <a:prstGeom prst="rect">
            <a:avLst/>
          </a:prstGeom>
        </p:spPr>
      </p:pic>
    </p:spTree>
    <p:extLst>
      <p:ext uri="{BB962C8B-B14F-4D97-AF65-F5344CB8AC3E}">
        <p14:creationId xmlns:p14="http://schemas.microsoft.com/office/powerpoint/2010/main" val="13445930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a:t>Tracking results of Mean Shift and KLT Tracker </a:t>
            </a:r>
          </a:p>
        </p:txBody>
      </p:sp>
      <p:pic>
        <p:nvPicPr>
          <p:cNvPr id="2" name="图片 1">
            <a:extLst>
              <a:ext uri="{FF2B5EF4-FFF2-40B4-BE49-F238E27FC236}">
                <a16:creationId xmlns:a16="http://schemas.microsoft.com/office/drawing/2014/main" id="{C691E29A-EC33-4072-A657-FD2D6BCB9B4A}"/>
              </a:ext>
            </a:extLst>
          </p:cNvPr>
          <p:cNvPicPr>
            <a:picLocks noChangeAspect="1"/>
          </p:cNvPicPr>
          <p:nvPr/>
        </p:nvPicPr>
        <p:blipFill>
          <a:blip r:embed="rId2"/>
          <a:stretch>
            <a:fillRect/>
          </a:stretch>
        </p:blipFill>
        <p:spPr>
          <a:xfrm>
            <a:off x="1387113" y="1303020"/>
            <a:ext cx="9417773" cy="4251959"/>
          </a:xfrm>
          <a:prstGeom prst="rect">
            <a:avLst/>
          </a:prstGeom>
        </p:spPr>
      </p:pic>
    </p:spTree>
    <p:extLst>
      <p:ext uri="{BB962C8B-B14F-4D97-AF65-F5344CB8AC3E}">
        <p14:creationId xmlns:p14="http://schemas.microsoft.com/office/powerpoint/2010/main" val="13624256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solidFill>
                  <a:schemeClr val="tx1">
                    <a:lumMod val="75000"/>
                    <a:lumOff val="25000"/>
                  </a:schemeClr>
                </a:solidFill>
              </a:rPr>
              <a:t>Object recognition </a:t>
            </a:r>
            <a:endParaRPr lang="zh-CN" altLang="en-US" dirty="0"/>
          </a:p>
        </p:txBody>
      </p:sp>
      <p:grpSp>
        <p:nvGrpSpPr>
          <p:cNvPr id="9" name="组合 8"/>
          <p:cNvGrpSpPr/>
          <p:nvPr/>
        </p:nvGrpSpPr>
        <p:grpSpPr>
          <a:xfrm>
            <a:off x="1095824" y="1044268"/>
            <a:ext cx="11389417" cy="1434991"/>
            <a:chOff x="5427389" y="1328434"/>
            <a:chExt cx="7257526" cy="914400"/>
          </a:xfrm>
        </p:grpSpPr>
        <p:sp>
          <p:nvSpPr>
            <p:cNvPr id="17" name="标题 3"/>
            <p:cNvSpPr txBox="1">
              <a:spLocks/>
            </p:cNvSpPr>
            <p:nvPr/>
          </p:nvSpPr>
          <p:spPr>
            <a:xfrm>
              <a:off x="5720630" y="1328434"/>
              <a:ext cx="6964285"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en-US" altLang="zh-CN" sz="2400" dirty="0">
                  <a:solidFill>
                    <a:schemeClr val="tx1">
                      <a:lumMod val="75000"/>
                      <a:lumOff val="25000"/>
                    </a:schemeClr>
                  </a:solidFill>
                </a:rPr>
                <a:t>Challenges in object recognition?</a:t>
              </a:r>
              <a:endParaRPr lang="zh-CN" altLang="en-US" sz="2400" dirty="0">
                <a:solidFill>
                  <a:schemeClr val="tx1">
                    <a:lumMod val="75000"/>
                    <a:lumOff val="25000"/>
                  </a:schemeClr>
                </a:solidFill>
              </a:endParaRPr>
            </a:p>
          </p:txBody>
        </p:sp>
        <p:sp>
          <p:nvSpPr>
            <p:cNvPr id="20" name="椭圆 19"/>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2" name="组合 21"/>
          <p:cNvGrpSpPr/>
          <p:nvPr/>
        </p:nvGrpSpPr>
        <p:grpSpPr>
          <a:xfrm>
            <a:off x="1095824" y="4133283"/>
            <a:ext cx="11389417" cy="2046218"/>
            <a:chOff x="5427389" y="1301727"/>
            <a:chExt cx="7257526" cy="1303884"/>
          </a:xfrm>
        </p:grpSpPr>
        <p:sp>
          <p:nvSpPr>
            <p:cNvPr id="23" name="标题 3"/>
            <p:cNvSpPr txBox="1">
              <a:spLocks/>
            </p:cNvSpPr>
            <p:nvPr/>
          </p:nvSpPr>
          <p:spPr>
            <a:xfrm>
              <a:off x="5720630" y="1301727"/>
              <a:ext cx="6964285" cy="13038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nSpc>
                  <a:spcPct val="115000"/>
                </a:lnSpc>
              </a:pPr>
              <a:r>
                <a:rPr lang="en-US" altLang="zh-CN" sz="2400" dirty="0">
                  <a:solidFill>
                    <a:schemeClr val="tx1">
                      <a:lumMod val="75000"/>
                      <a:lumOff val="25000"/>
                    </a:schemeClr>
                  </a:solidFill>
                </a:rPr>
                <a:t>But algorithmic description of this task for implementation on machines has been very difficult. Difficulties in object recognition arise due to occlusion, clutter and geometric transformations present between pair of images or frames. </a:t>
              </a:r>
              <a:endParaRPr lang="zh-CN" altLang="en-US" sz="2400" dirty="0">
                <a:solidFill>
                  <a:schemeClr val="tx1">
                    <a:lumMod val="75000"/>
                    <a:lumOff val="25000"/>
                  </a:schemeClr>
                </a:solidFill>
              </a:endParaRPr>
            </a:p>
          </p:txBody>
        </p:sp>
        <p:sp>
          <p:nvSpPr>
            <p:cNvPr id="24" name="椭圆 23"/>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8" name="组合 17">
            <a:extLst>
              <a:ext uri="{FF2B5EF4-FFF2-40B4-BE49-F238E27FC236}">
                <a16:creationId xmlns:a16="http://schemas.microsoft.com/office/drawing/2014/main" id="{9845CFD9-09C6-457C-AE25-0907C2A6B47E}"/>
              </a:ext>
            </a:extLst>
          </p:cNvPr>
          <p:cNvGrpSpPr/>
          <p:nvPr/>
        </p:nvGrpSpPr>
        <p:grpSpPr>
          <a:xfrm>
            <a:off x="1095824" y="2077221"/>
            <a:ext cx="11389417" cy="2046218"/>
            <a:chOff x="5427389" y="1301727"/>
            <a:chExt cx="7257526" cy="1303884"/>
          </a:xfrm>
        </p:grpSpPr>
        <p:sp>
          <p:nvSpPr>
            <p:cNvPr id="19" name="标题 3">
              <a:extLst>
                <a:ext uri="{FF2B5EF4-FFF2-40B4-BE49-F238E27FC236}">
                  <a16:creationId xmlns:a16="http://schemas.microsoft.com/office/drawing/2014/main" id="{6D0154F3-FC6C-4EF0-B9CB-5CB88242441D}"/>
                </a:ext>
              </a:extLst>
            </p:cNvPr>
            <p:cNvSpPr txBox="1">
              <a:spLocks/>
            </p:cNvSpPr>
            <p:nvPr/>
          </p:nvSpPr>
          <p:spPr>
            <a:xfrm>
              <a:off x="5720630" y="1301727"/>
              <a:ext cx="6964285" cy="13038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nSpc>
                  <a:spcPct val="115000"/>
                </a:lnSpc>
              </a:pPr>
              <a:r>
                <a:rPr lang="en-US" altLang="zh-CN" sz="2400" dirty="0">
                  <a:solidFill>
                    <a:schemeClr val="tx1">
                      <a:lumMod val="75000"/>
                      <a:lumOff val="25000"/>
                    </a:schemeClr>
                  </a:solidFill>
                </a:rPr>
                <a:t>Humans can recognize a multitude of objects in images easily even though they may vary in scale, size, alignment, view points or they may be partially obstructed. </a:t>
              </a:r>
              <a:endParaRPr lang="zh-CN" altLang="en-US" sz="2400" dirty="0">
                <a:solidFill>
                  <a:schemeClr val="tx1">
                    <a:lumMod val="75000"/>
                    <a:lumOff val="25000"/>
                  </a:schemeClr>
                </a:solidFill>
              </a:endParaRPr>
            </a:p>
          </p:txBody>
        </p:sp>
        <p:sp>
          <p:nvSpPr>
            <p:cNvPr id="21" name="椭圆 20">
              <a:extLst>
                <a:ext uri="{FF2B5EF4-FFF2-40B4-BE49-F238E27FC236}">
                  <a16:creationId xmlns:a16="http://schemas.microsoft.com/office/drawing/2014/main" id="{8E122FA4-764C-4076-8FA3-AD53CC9CFEE8}"/>
                </a:ext>
              </a:extLst>
            </p:cNvPr>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extLst>
      <p:ext uri="{BB962C8B-B14F-4D97-AF65-F5344CB8AC3E}">
        <p14:creationId xmlns:p14="http://schemas.microsoft.com/office/powerpoint/2010/main" val="4150382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占位符 7"/>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t="16502" b="16502"/>
          <a:stretch>
            <a:fillRect/>
          </a:stretch>
        </p:blipFill>
        <p:spPr/>
      </p:pic>
      <p:sp>
        <p:nvSpPr>
          <p:cNvPr id="11" name="圆角矩形 10"/>
          <p:cNvSpPr/>
          <p:nvPr/>
        </p:nvSpPr>
        <p:spPr>
          <a:xfrm>
            <a:off x="0" y="2870200"/>
            <a:ext cx="6502399" cy="1089061"/>
          </a:xfrm>
          <a:prstGeom prst="roundRect">
            <a:avLst>
              <a:gd name="adj" fmla="val 0"/>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流程图: 手动输入 9"/>
          <p:cNvSpPr/>
          <p:nvPr/>
        </p:nvSpPr>
        <p:spPr>
          <a:xfrm rot="16200000" flipH="1">
            <a:off x="5201024" y="-132977"/>
            <a:ext cx="6858000" cy="7123953"/>
          </a:xfrm>
          <a:prstGeom prst="flowChartManualInput">
            <a:avLst/>
          </a:prstGeom>
          <a:solidFill>
            <a:srgbClr val="01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标题 6"/>
          <p:cNvSpPr>
            <a:spLocks noGrp="1"/>
          </p:cNvSpPr>
          <p:nvPr>
            <p:ph type="title"/>
          </p:nvPr>
        </p:nvSpPr>
        <p:spPr>
          <a:xfrm>
            <a:off x="0" y="2576811"/>
            <a:ext cx="5570071" cy="1800000"/>
          </a:xfrm>
        </p:spPr>
        <p:txBody>
          <a:bodyPr anchor="ctr"/>
          <a:lstStyle/>
          <a:p>
            <a:r>
              <a:rPr lang="en-US" altLang="zh-CN" dirty="0"/>
              <a:t>Conclusion</a:t>
            </a:r>
            <a:endParaRPr lang="zh-CN" altLang="en-US" dirty="0"/>
          </a:p>
        </p:txBody>
      </p:sp>
      <p:sp>
        <p:nvSpPr>
          <p:cNvPr id="12" name="文本框 11"/>
          <p:cNvSpPr txBox="1"/>
          <p:nvPr/>
        </p:nvSpPr>
        <p:spPr>
          <a:xfrm>
            <a:off x="6956723" y="-1518701"/>
            <a:ext cx="4084773" cy="9325630"/>
          </a:xfrm>
          <a:prstGeom prst="rect">
            <a:avLst/>
          </a:prstGeom>
          <a:noFill/>
        </p:spPr>
        <p:txBody>
          <a:bodyPr wrap="none" rtlCol="0">
            <a:spAutoFit/>
          </a:bodyPr>
          <a:lstStyle/>
          <a:p>
            <a:r>
              <a:rPr lang="en-US" altLang="zh-CN" sz="60000" dirty="0">
                <a:solidFill>
                  <a:srgbClr val="004F8A"/>
                </a:solidFill>
              </a:rPr>
              <a:t>5</a:t>
            </a:r>
            <a:endParaRPr lang="zh-CN" altLang="en-US" sz="60000" dirty="0">
              <a:solidFill>
                <a:srgbClr val="004F8A"/>
              </a:solidFill>
            </a:endParaRPr>
          </a:p>
        </p:txBody>
      </p:sp>
      <p:cxnSp>
        <p:nvCxnSpPr>
          <p:cNvPr id="4" name="直接连接符 3"/>
          <p:cNvCxnSpPr/>
          <p:nvPr/>
        </p:nvCxnSpPr>
        <p:spPr>
          <a:xfrm>
            <a:off x="0" y="2971800"/>
            <a:ext cx="58928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0" y="3873500"/>
            <a:ext cx="56896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9894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1095824" y="72000"/>
            <a:ext cx="10257975" cy="914400"/>
          </a:xfrm>
        </p:spPr>
        <p:txBody>
          <a:bodyPr/>
          <a:lstStyle/>
          <a:p>
            <a:r>
              <a:rPr lang="en-US" altLang="zh-CN" dirty="0"/>
              <a:t>Conclusion</a:t>
            </a:r>
            <a:endParaRPr lang="zh-CN" altLang="en-US" dirty="0"/>
          </a:p>
        </p:txBody>
      </p:sp>
      <p:sp>
        <p:nvSpPr>
          <p:cNvPr id="2" name="矩形 1">
            <a:extLst>
              <a:ext uri="{FF2B5EF4-FFF2-40B4-BE49-F238E27FC236}">
                <a16:creationId xmlns:a16="http://schemas.microsoft.com/office/drawing/2014/main" id="{91AC393F-E574-4AA8-A9AA-15AA7264B10B}"/>
              </a:ext>
            </a:extLst>
          </p:cNvPr>
          <p:cNvSpPr/>
          <p:nvPr/>
        </p:nvSpPr>
        <p:spPr>
          <a:xfrm>
            <a:off x="1141544" y="966960"/>
            <a:ext cx="9265920" cy="5632311"/>
          </a:xfrm>
          <a:prstGeom prst="rect">
            <a:avLst/>
          </a:prstGeom>
        </p:spPr>
        <p:txBody>
          <a:bodyPr wrap="square">
            <a:spAutoFit/>
          </a:bodyPr>
          <a:lstStyle/>
          <a:p>
            <a:r>
              <a:rPr lang="zh-CN" altLang="en-US" sz="2400" dirty="0"/>
              <a:t>       </a:t>
            </a:r>
            <a:r>
              <a:rPr lang="en-US" altLang="zh-CN" sz="2400" dirty="0"/>
              <a:t>Mean Shift, KLT has the ability to handle partial occlusion.</a:t>
            </a:r>
          </a:p>
          <a:p>
            <a:r>
              <a:rPr lang="en-US" altLang="zh-CN" sz="2400" b="1" dirty="0"/>
              <a:t>Mean Shift:</a:t>
            </a:r>
          </a:p>
          <a:p>
            <a:r>
              <a:rPr lang="en-US" altLang="zh-CN" sz="2400" dirty="0"/>
              <a:t>   1. The size of the rectangle is not adaptive, </a:t>
            </a:r>
            <a:r>
              <a:rPr lang="en-US" altLang="zh-CN" sz="2400" dirty="0" err="1"/>
              <a:t>ie</a:t>
            </a:r>
            <a:r>
              <a:rPr lang="en-US" altLang="zh-CN" sz="2400" dirty="0"/>
              <a:t> the size of the rectangle remains unchanged.</a:t>
            </a:r>
          </a:p>
          <a:p>
            <a:r>
              <a:rPr lang="en-US" altLang="zh-CN" sz="2400" dirty="0"/>
              <a:t>   2. The mean shift tracking algorithm is based on the color information of the object. If the object's interest and background color are similar, then the mean shift may not be able to identify and track the real object.</a:t>
            </a:r>
          </a:p>
          <a:p>
            <a:r>
              <a:rPr lang="en-US" altLang="zh-CN" sz="2400" b="1" dirty="0"/>
              <a:t>KLT:</a:t>
            </a:r>
          </a:p>
          <a:p>
            <a:r>
              <a:rPr lang="en-US" altLang="zh-CN" sz="2400" dirty="0"/>
              <a:t>  1. It can handle the scale change of the object. In other words, the size of the rectangle as well as the size and direction of the object change its direction.</a:t>
            </a:r>
          </a:p>
          <a:p>
            <a:r>
              <a:rPr lang="en-US" altLang="zh-CN" sz="2400" dirty="0"/>
              <a:t>  2. It can also track the success of an object even when the color of the object and the background are similar.</a:t>
            </a:r>
          </a:p>
          <a:p>
            <a:r>
              <a:rPr lang="en-US" altLang="zh-CN" sz="2400" dirty="0"/>
              <a:t>  3. However, KLT is more complex, so its execution time is also higher than the mean shift.</a:t>
            </a:r>
            <a:endParaRPr lang="zh-CN" altLang="en-US" sz="2400" dirty="0"/>
          </a:p>
        </p:txBody>
      </p:sp>
    </p:spTree>
    <p:extLst>
      <p:ext uri="{BB962C8B-B14F-4D97-AF65-F5344CB8AC3E}">
        <p14:creationId xmlns:p14="http://schemas.microsoft.com/office/powerpoint/2010/main" val="32413549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4337836" y="1629000"/>
            <a:ext cx="3600000" cy="3600000"/>
          </a:xfrm>
          <a:prstGeom prst="ellipse">
            <a:avLst/>
          </a:prstGeom>
          <a:solidFill>
            <a:srgbClr val="01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4519509" y="2828835"/>
            <a:ext cx="3236655" cy="1200329"/>
          </a:xfrm>
          <a:prstGeom prst="rect">
            <a:avLst/>
          </a:prstGeom>
          <a:noFill/>
        </p:spPr>
        <p:txBody>
          <a:bodyPr wrap="none" rtlCol="0">
            <a:spAutoFit/>
          </a:bodyPr>
          <a:lstStyle/>
          <a:p>
            <a:pPr algn="ctr"/>
            <a:r>
              <a:rPr lang="en-US" altLang="zh-CN" sz="7200" dirty="0">
                <a:solidFill>
                  <a:schemeClr val="bg1"/>
                </a:solidFill>
              </a:rPr>
              <a:t>THANKS</a:t>
            </a:r>
            <a:endParaRPr lang="zh-CN" altLang="en-US" sz="7200" dirty="0">
              <a:solidFill>
                <a:schemeClr val="bg1"/>
              </a:solidFill>
            </a:endParaRPr>
          </a:p>
        </p:txBody>
      </p:sp>
      <p:cxnSp>
        <p:nvCxnSpPr>
          <p:cNvPr id="7" name="直接连接符 6"/>
          <p:cNvCxnSpPr/>
          <p:nvPr/>
        </p:nvCxnSpPr>
        <p:spPr>
          <a:xfrm>
            <a:off x="4697836" y="2828835"/>
            <a:ext cx="2880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4697836" y="4029164"/>
            <a:ext cx="2880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椭圆 1"/>
          <p:cNvSpPr/>
          <p:nvPr/>
        </p:nvSpPr>
        <p:spPr>
          <a:xfrm>
            <a:off x="4436036" y="1743300"/>
            <a:ext cx="3403600" cy="3403600"/>
          </a:xfrm>
          <a:prstGeom prst="ellipse">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486828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solidFill>
                  <a:schemeClr val="tx1">
                    <a:lumMod val="75000"/>
                    <a:lumOff val="25000"/>
                  </a:schemeClr>
                </a:solidFill>
              </a:rPr>
              <a:t>Object tracking</a:t>
            </a:r>
            <a:endParaRPr lang="zh-CN" altLang="en-US" dirty="0"/>
          </a:p>
        </p:txBody>
      </p:sp>
      <p:grpSp>
        <p:nvGrpSpPr>
          <p:cNvPr id="9" name="组合 8"/>
          <p:cNvGrpSpPr/>
          <p:nvPr/>
        </p:nvGrpSpPr>
        <p:grpSpPr>
          <a:xfrm>
            <a:off x="1095824" y="1044268"/>
            <a:ext cx="11389417" cy="1434991"/>
            <a:chOff x="5427389" y="1328434"/>
            <a:chExt cx="7257526" cy="914400"/>
          </a:xfrm>
        </p:grpSpPr>
        <p:sp>
          <p:nvSpPr>
            <p:cNvPr id="17" name="标题 3"/>
            <p:cNvSpPr txBox="1">
              <a:spLocks/>
            </p:cNvSpPr>
            <p:nvPr/>
          </p:nvSpPr>
          <p:spPr>
            <a:xfrm>
              <a:off x="5720630" y="1328434"/>
              <a:ext cx="6964285"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en-US" altLang="zh-CN" sz="2400" dirty="0">
                  <a:solidFill>
                    <a:schemeClr val="tx1">
                      <a:lumMod val="75000"/>
                      <a:lumOff val="25000"/>
                    </a:schemeClr>
                  </a:solidFill>
                </a:rPr>
                <a:t>Challenges in object tracking?</a:t>
              </a:r>
              <a:endParaRPr lang="zh-CN" altLang="en-US" sz="2400" dirty="0">
                <a:solidFill>
                  <a:schemeClr val="tx1">
                    <a:lumMod val="75000"/>
                    <a:lumOff val="25000"/>
                  </a:schemeClr>
                </a:solidFill>
              </a:endParaRPr>
            </a:p>
          </p:txBody>
        </p:sp>
        <p:sp>
          <p:nvSpPr>
            <p:cNvPr id="20" name="椭圆 19"/>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2" name="组合 21"/>
          <p:cNvGrpSpPr/>
          <p:nvPr/>
        </p:nvGrpSpPr>
        <p:grpSpPr>
          <a:xfrm>
            <a:off x="1095824" y="4133283"/>
            <a:ext cx="11389417" cy="2046218"/>
            <a:chOff x="5427389" y="1301727"/>
            <a:chExt cx="7257526" cy="1303884"/>
          </a:xfrm>
        </p:grpSpPr>
        <p:sp>
          <p:nvSpPr>
            <p:cNvPr id="23" name="标题 3"/>
            <p:cNvSpPr txBox="1">
              <a:spLocks/>
            </p:cNvSpPr>
            <p:nvPr/>
          </p:nvSpPr>
          <p:spPr>
            <a:xfrm>
              <a:off x="5720630" y="1301727"/>
              <a:ext cx="6964285" cy="13038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nSpc>
                  <a:spcPct val="115000"/>
                </a:lnSpc>
              </a:pPr>
              <a:r>
                <a:rPr lang="en-US" altLang="zh-CN" sz="2400" dirty="0">
                  <a:solidFill>
                    <a:schemeClr val="tx1">
                      <a:lumMod val="75000"/>
                      <a:lumOff val="25000"/>
                    </a:schemeClr>
                  </a:solidFill>
                </a:rPr>
                <a:t>Challenges in tracking include ability to deal with abrupt object motion, nonrigid object structures, change in appearance patterns of scene and object, occlusions present and camera motion. </a:t>
              </a:r>
              <a:endParaRPr lang="zh-CN" altLang="en-US" sz="2400" dirty="0">
                <a:solidFill>
                  <a:schemeClr val="tx1">
                    <a:lumMod val="75000"/>
                    <a:lumOff val="25000"/>
                  </a:schemeClr>
                </a:solidFill>
              </a:endParaRPr>
            </a:p>
          </p:txBody>
        </p:sp>
        <p:sp>
          <p:nvSpPr>
            <p:cNvPr id="24" name="椭圆 23"/>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8" name="组合 17">
            <a:extLst>
              <a:ext uri="{FF2B5EF4-FFF2-40B4-BE49-F238E27FC236}">
                <a16:creationId xmlns:a16="http://schemas.microsoft.com/office/drawing/2014/main" id="{9845CFD9-09C6-457C-AE25-0907C2A6B47E}"/>
              </a:ext>
            </a:extLst>
          </p:cNvPr>
          <p:cNvGrpSpPr/>
          <p:nvPr/>
        </p:nvGrpSpPr>
        <p:grpSpPr>
          <a:xfrm>
            <a:off x="1095824" y="2077221"/>
            <a:ext cx="11389417" cy="2046218"/>
            <a:chOff x="5427389" y="1301727"/>
            <a:chExt cx="7257526" cy="1303884"/>
          </a:xfrm>
        </p:grpSpPr>
        <p:sp>
          <p:nvSpPr>
            <p:cNvPr id="19" name="标题 3">
              <a:extLst>
                <a:ext uri="{FF2B5EF4-FFF2-40B4-BE49-F238E27FC236}">
                  <a16:creationId xmlns:a16="http://schemas.microsoft.com/office/drawing/2014/main" id="{6D0154F3-FC6C-4EF0-B9CB-5CB88242441D}"/>
                </a:ext>
              </a:extLst>
            </p:cNvPr>
            <p:cNvSpPr txBox="1">
              <a:spLocks/>
            </p:cNvSpPr>
            <p:nvPr/>
          </p:nvSpPr>
          <p:spPr>
            <a:xfrm>
              <a:off x="5720630" y="1301727"/>
              <a:ext cx="6964285" cy="13038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nSpc>
                  <a:spcPct val="115000"/>
                </a:lnSpc>
              </a:pPr>
              <a:r>
                <a:rPr lang="en-US" altLang="zh-CN" sz="2400" dirty="0">
                  <a:solidFill>
                    <a:schemeClr val="tx1">
                      <a:lumMod val="75000"/>
                      <a:lumOff val="25000"/>
                    </a:schemeClr>
                  </a:solidFill>
                </a:rPr>
                <a:t>The aim of object tracking is to determine the position of the object in video frames continuously and reliably against dynamic scenes i.e. to associate target objects in consecutive frames. </a:t>
              </a:r>
              <a:endParaRPr lang="zh-CN" altLang="en-US" sz="2400" dirty="0">
                <a:solidFill>
                  <a:schemeClr val="tx1">
                    <a:lumMod val="75000"/>
                    <a:lumOff val="25000"/>
                  </a:schemeClr>
                </a:solidFill>
              </a:endParaRPr>
            </a:p>
          </p:txBody>
        </p:sp>
        <p:sp>
          <p:nvSpPr>
            <p:cNvPr id="21" name="椭圆 20">
              <a:extLst>
                <a:ext uri="{FF2B5EF4-FFF2-40B4-BE49-F238E27FC236}">
                  <a16:creationId xmlns:a16="http://schemas.microsoft.com/office/drawing/2014/main" id="{8E122FA4-764C-4076-8FA3-AD53CC9CFEE8}"/>
                </a:ext>
              </a:extLst>
            </p:cNvPr>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extLst>
      <p:ext uri="{BB962C8B-B14F-4D97-AF65-F5344CB8AC3E}">
        <p14:creationId xmlns:p14="http://schemas.microsoft.com/office/powerpoint/2010/main" val="10001383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solidFill>
                  <a:schemeClr val="tx1">
                    <a:lumMod val="75000"/>
                    <a:lumOff val="25000"/>
                  </a:schemeClr>
                </a:solidFill>
              </a:rPr>
              <a:t>Object recognition and tracking</a:t>
            </a:r>
            <a:endParaRPr lang="zh-CN" altLang="en-US" dirty="0"/>
          </a:p>
        </p:txBody>
      </p:sp>
      <p:grpSp>
        <p:nvGrpSpPr>
          <p:cNvPr id="9" name="组合 8"/>
          <p:cNvGrpSpPr/>
          <p:nvPr/>
        </p:nvGrpSpPr>
        <p:grpSpPr>
          <a:xfrm>
            <a:off x="1095824" y="1556693"/>
            <a:ext cx="11389417" cy="1434991"/>
            <a:chOff x="5427389" y="1328434"/>
            <a:chExt cx="7257526" cy="914400"/>
          </a:xfrm>
        </p:grpSpPr>
        <p:sp>
          <p:nvSpPr>
            <p:cNvPr id="17" name="标题 3"/>
            <p:cNvSpPr txBox="1">
              <a:spLocks/>
            </p:cNvSpPr>
            <p:nvPr/>
          </p:nvSpPr>
          <p:spPr>
            <a:xfrm>
              <a:off x="5720630" y="1328434"/>
              <a:ext cx="6964285"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en-US" altLang="zh-CN" sz="2400" dirty="0">
                  <a:solidFill>
                    <a:schemeClr val="tx1">
                      <a:lumMod val="75000"/>
                      <a:lumOff val="25000"/>
                    </a:schemeClr>
                  </a:solidFill>
                </a:rPr>
                <a:t>temporal differencing </a:t>
              </a:r>
              <a:endParaRPr lang="zh-CN" altLang="en-US" sz="2400" dirty="0">
                <a:solidFill>
                  <a:schemeClr val="tx1">
                    <a:lumMod val="75000"/>
                    <a:lumOff val="25000"/>
                  </a:schemeClr>
                </a:solidFill>
              </a:endParaRPr>
            </a:p>
          </p:txBody>
        </p:sp>
        <p:sp>
          <p:nvSpPr>
            <p:cNvPr id="20" name="椭圆 19"/>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8" name="组合 17">
            <a:extLst>
              <a:ext uri="{FF2B5EF4-FFF2-40B4-BE49-F238E27FC236}">
                <a16:creationId xmlns:a16="http://schemas.microsoft.com/office/drawing/2014/main" id="{9845CFD9-09C6-457C-AE25-0907C2A6B47E}"/>
              </a:ext>
            </a:extLst>
          </p:cNvPr>
          <p:cNvGrpSpPr/>
          <p:nvPr/>
        </p:nvGrpSpPr>
        <p:grpSpPr>
          <a:xfrm>
            <a:off x="1095824" y="3204311"/>
            <a:ext cx="11389417" cy="2046218"/>
            <a:chOff x="5427389" y="1125374"/>
            <a:chExt cx="7257526" cy="1303884"/>
          </a:xfrm>
        </p:grpSpPr>
        <p:sp>
          <p:nvSpPr>
            <p:cNvPr id="19" name="标题 3">
              <a:extLst>
                <a:ext uri="{FF2B5EF4-FFF2-40B4-BE49-F238E27FC236}">
                  <a16:creationId xmlns:a16="http://schemas.microsoft.com/office/drawing/2014/main" id="{6D0154F3-FC6C-4EF0-B9CB-5CB88242441D}"/>
                </a:ext>
              </a:extLst>
            </p:cNvPr>
            <p:cNvSpPr txBox="1">
              <a:spLocks/>
            </p:cNvSpPr>
            <p:nvPr/>
          </p:nvSpPr>
          <p:spPr>
            <a:xfrm>
              <a:off x="5720630" y="1125374"/>
              <a:ext cx="6964285" cy="13038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pPr>
                <a:lnSpc>
                  <a:spcPct val="115000"/>
                </a:lnSpc>
              </a:pPr>
              <a:r>
                <a:rPr lang="en-US" altLang="zh-CN" sz="2400" dirty="0">
                  <a:solidFill>
                    <a:schemeClr val="tx1">
                      <a:lumMod val="75000"/>
                      <a:lumOff val="25000"/>
                    </a:schemeClr>
                  </a:solidFill>
                </a:rPr>
                <a:t>background subtraction.</a:t>
              </a:r>
              <a:endParaRPr lang="zh-CN" altLang="en-US" sz="2400" dirty="0">
                <a:solidFill>
                  <a:schemeClr val="tx1">
                    <a:lumMod val="75000"/>
                    <a:lumOff val="25000"/>
                  </a:schemeClr>
                </a:solidFill>
              </a:endParaRPr>
            </a:p>
          </p:txBody>
        </p:sp>
        <p:sp>
          <p:nvSpPr>
            <p:cNvPr id="21" name="椭圆 20">
              <a:extLst>
                <a:ext uri="{FF2B5EF4-FFF2-40B4-BE49-F238E27FC236}">
                  <a16:creationId xmlns:a16="http://schemas.microsoft.com/office/drawing/2014/main" id="{8E122FA4-764C-4076-8FA3-AD53CC9CFEE8}"/>
                </a:ext>
              </a:extLst>
            </p:cNvPr>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2" name="矩形 11">
            <a:extLst>
              <a:ext uri="{FF2B5EF4-FFF2-40B4-BE49-F238E27FC236}">
                <a16:creationId xmlns:a16="http://schemas.microsoft.com/office/drawing/2014/main" id="{95F35C63-A258-47CF-8964-FFAC83A31DF4}"/>
              </a:ext>
            </a:extLst>
          </p:cNvPr>
          <p:cNvSpPr/>
          <p:nvPr/>
        </p:nvSpPr>
        <p:spPr>
          <a:xfrm>
            <a:off x="7976893" y="2001284"/>
            <a:ext cx="3605507" cy="1980799"/>
          </a:xfrm>
          <a:prstGeom prst="rect">
            <a:avLst/>
          </a:prstGeom>
        </p:spPr>
        <p:txBody>
          <a:bodyPr wrap="square">
            <a:spAutoFit/>
          </a:bodyPr>
          <a:lstStyle/>
          <a:p>
            <a:pPr marL="285750" indent="-285750">
              <a:lnSpc>
                <a:spcPct val="125000"/>
              </a:lnSpc>
              <a:spcBef>
                <a:spcPct val="0"/>
              </a:spcBef>
              <a:buClr>
                <a:srgbClr val="3F6AB7"/>
              </a:buClr>
              <a:buFont typeface="Wingdings" panose="05000000000000000000" pitchFamily="2" charset="2"/>
              <a:buChar char="p"/>
            </a:pPr>
            <a:r>
              <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cs typeface="+mj-cs"/>
              </a:rPr>
              <a:t>based upon assumption of static background</a:t>
            </a:r>
          </a:p>
          <a:p>
            <a:pPr marL="285750" indent="-285750">
              <a:lnSpc>
                <a:spcPct val="125000"/>
              </a:lnSpc>
              <a:spcBef>
                <a:spcPct val="0"/>
              </a:spcBef>
              <a:buClr>
                <a:srgbClr val="3F6AB7"/>
              </a:buClr>
              <a:buFont typeface="Wingdings" panose="05000000000000000000" pitchFamily="2" charset="2"/>
              <a:buChar char="p"/>
            </a:pPr>
            <a:r>
              <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cs typeface="+mj-cs"/>
              </a:rPr>
              <a:t>sensitive to illumination changes, shadow, wind, rain etc.</a:t>
            </a:r>
          </a:p>
        </p:txBody>
      </p:sp>
      <p:cxnSp>
        <p:nvCxnSpPr>
          <p:cNvPr id="13" name="直接连接符 12">
            <a:extLst>
              <a:ext uri="{FF2B5EF4-FFF2-40B4-BE49-F238E27FC236}">
                <a16:creationId xmlns:a16="http://schemas.microsoft.com/office/drawing/2014/main" id="{D92EA8D7-DC28-4D2A-803C-75EDE1ECC41E}"/>
              </a:ext>
            </a:extLst>
          </p:cNvPr>
          <p:cNvCxnSpPr>
            <a:cxnSpLocks/>
          </p:cNvCxnSpPr>
          <p:nvPr/>
        </p:nvCxnSpPr>
        <p:spPr>
          <a:xfrm flipV="1">
            <a:off x="5699760" y="2164432"/>
            <a:ext cx="1396057" cy="1561923"/>
          </a:xfrm>
          <a:prstGeom prst="line">
            <a:avLst/>
          </a:prstGeom>
          <a:ln w="12700">
            <a:solidFill>
              <a:srgbClr val="0171C5"/>
            </a:solidFill>
            <a:tailEnd type="none"/>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D741841-89B8-432A-ADE7-D30324FDDE22}"/>
              </a:ext>
            </a:extLst>
          </p:cNvPr>
          <p:cNvCxnSpPr>
            <a:cxnSpLocks/>
          </p:cNvCxnSpPr>
          <p:nvPr/>
        </p:nvCxnSpPr>
        <p:spPr>
          <a:xfrm>
            <a:off x="7095817" y="2171562"/>
            <a:ext cx="703365" cy="0"/>
          </a:xfrm>
          <a:prstGeom prst="line">
            <a:avLst/>
          </a:prstGeom>
          <a:ln w="12700">
            <a:solidFill>
              <a:srgbClr val="0171C5"/>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sp>
        <p:nvSpPr>
          <p:cNvPr id="29" name="文本框 28">
            <a:extLst>
              <a:ext uri="{FF2B5EF4-FFF2-40B4-BE49-F238E27FC236}">
                <a16:creationId xmlns:a16="http://schemas.microsoft.com/office/drawing/2014/main" id="{C8147841-C6C7-4784-8A8B-CB9FB06FCC66}"/>
              </a:ext>
            </a:extLst>
          </p:cNvPr>
          <p:cNvSpPr txBox="1"/>
          <p:nvPr/>
        </p:nvSpPr>
        <p:spPr>
          <a:xfrm>
            <a:off x="7976893" y="1601174"/>
            <a:ext cx="3043747" cy="400110"/>
          </a:xfrm>
          <a:prstGeom prst="rect">
            <a:avLst/>
          </a:prstGeom>
          <a:solidFill>
            <a:srgbClr val="0171C5"/>
          </a:solidFill>
          <a:ln>
            <a:solidFill>
              <a:srgbClr val="0171C5"/>
            </a:solidFill>
          </a:ln>
        </p:spPr>
        <p:txBody>
          <a:bodyPr wrap="square" rtlCol="0">
            <a:spAutoFit/>
          </a:bodyPr>
          <a:lstStyle/>
          <a:p>
            <a:pPr algn="ctr"/>
            <a:r>
              <a:rPr lang="en-US" altLang="zh-CN" sz="2000" spc="150" dirty="0">
                <a:solidFill>
                  <a:schemeClr val="bg1"/>
                </a:solidFill>
                <a:latin typeface="微软雅黑" panose="020B0503020204020204" pitchFamily="34" charset="-122"/>
                <a:ea typeface="微软雅黑" panose="020B0503020204020204" pitchFamily="34" charset="-122"/>
              </a:rPr>
              <a:t>Disadvantage</a:t>
            </a:r>
            <a:endParaRPr lang="zh-TW" altLang="en-US" sz="1600" spc="15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451891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1095824" y="277744"/>
            <a:ext cx="10257975" cy="914400"/>
          </a:xfrm>
        </p:spPr>
        <p:txBody>
          <a:bodyPr>
            <a:normAutofit fontScale="90000"/>
          </a:bodyPr>
          <a:lstStyle/>
          <a:p>
            <a:r>
              <a:rPr lang="en-US" altLang="zh-CN" dirty="0">
                <a:solidFill>
                  <a:schemeClr val="tx1">
                    <a:lumMod val="75000"/>
                    <a:lumOff val="25000"/>
                  </a:schemeClr>
                </a:solidFill>
              </a:rPr>
              <a:t>Mean Shift algorithm for real time tracking of non-rigid objects</a:t>
            </a:r>
            <a:endParaRPr lang="zh-CN" altLang="en-US" dirty="0"/>
          </a:p>
        </p:txBody>
      </p:sp>
      <p:sp>
        <p:nvSpPr>
          <p:cNvPr id="13" name="矩形 12">
            <a:extLst>
              <a:ext uri="{FF2B5EF4-FFF2-40B4-BE49-F238E27FC236}">
                <a16:creationId xmlns:a16="http://schemas.microsoft.com/office/drawing/2014/main" id="{1C86BAD7-7534-4C0B-85EE-3E75F54C57C3}"/>
              </a:ext>
            </a:extLst>
          </p:cNvPr>
          <p:cNvSpPr/>
          <p:nvPr/>
        </p:nvSpPr>
        <p:spPr>
          <a:xfrm>
            <a:off x="1095824" y="1579619"/>
            <a:ext cx="9665675" cy="1435136"/>
          </a:xfrm>
          <a:prstGeom prst="rect">
            <a:avLst/>
          </a:prstGeom>
        </p:spPr>
        <p:txBody>
          <a:bodyPr wrap="square">
            <a:spAutoFit/>
          </a:bodyPr>
          <a:lstStyle/>
          <a:p>
            <a:pPr>
              <a:lnSpc>
                <a:spcPct val="125000"/>
              </a:lnSpc>
            </a:pPr>
            <a:r>
              <a:rPr lang="en-US" altLang="zh-CN" sz="2400" b="1" dirty="0">
                <a:latin typeface="微软雅黑" panose="020B0503020204020204" pitchFamily="34" charset="-122"/>
                <a:ea typeface="微软雅黑" panose="020B0503020204020204" pitchFamily="34" charset="-122"/>
              </a:rPr>
              <a:t>Advantage:</a:t>
            </a:r>
          </a:p>
          <a:p>
            <a:pPr>
              <a:lnSpc>
                <a:spcPct val="125000"/>
              </a:lnSpc>
            </a:pPr>
            <a:r>
              <a:rPr lang="en-US" altLang="zh-CN" sz="2400" dirty="0">
                <a:latin typeface="微软雅黑" panose="020B0503020204020204" pitchFamily="34" charset="-122"/>
                <a:ea typeface="微软雅黑" panose="020B0503020204020204" pitchFamily="34" charset="-122"/>
              </a:rPr>
              <a:t>The tracker had capability to handle real time occlusions and signiﬁcant clutter. </a:t>
            </a:r>
          </a:p>
        </p:txBody>
      </p:sp>
      <p:sp>
        <p:nvSpPr>
          <p:cNvPr id="14" name="矩形 13">
            <a:extLst>
              <a:ext uri="{FF2B5EF4-FFF2-40B4-BE49-F238E27FC236}">
                <a16:creationId xmlns:a16="http://schemas.microsoft.com/office/drawing/2014/main" id="{011950F1-599F-4D32-A13E-0500800F76D4}"/>
              </a:ext>
            </a:extLst>
          </p:cNvPr>
          <p:cNvSpPr/>
          <p:nvPr/>
        </p:nvSpPr>
        <p:spPr>
          <a:xfrm>
            <a:off x="1095824" y="3356510"/>
            <a:ext cx="9775097" cy="1435136"/>
          </a:xfrm>
          <a:prstGeom prst="rect">
            <a:avLst/>
          </a:prstGeom>
        </p:spPr>
        <p:txBody>
          <a:bodyPr wrap="square">
            <a:spAutoFit/>
          </a:bodyPr>
          <a:lstStyle/>
          <a:p>
            <a:pPr>
              <a:lnSpc>
                <a:spcPct val="125000"/>
              </a:lnSpc>
            </a:pPr>
            <a:r>
              <a:rPr lang="en-US" altLang="zh-CN" sz="2400" b="1" dirty="0">
                <a:latin typeface="微软雅黑" panose="020B0503020204020204" pitchFamily="34" charset="-122"/>
                <a:ea typeface="微软雅黑" panose="020B0503020204020204" pitchFamily="34" charset="-122"/>
              </a:rPr>
              <a:t>Disadvantage:</a:t>
            </a:r>
          </a:p>
          <a:p>
            <a:pPr>
              <a:lnSpc>
                <a:spcPct val="125000"/>
              </a:lnSpc>
            </a:pPr>
            <a:r>
              <a:rPr lang="en-US" altLang="zh-CN" sz="2400" dirty="0">
                <a:latin typeface="微软雅黑" panose="020B0503020204020204" pitchFamily="34" charset="-122"/>
                <a:ea typeface="微软雅黑" panose="020B0503020204020204" pitchFamily="34" charset="-122"/>
              </a:rPr>
              <a:t>But for selection of target, authors suggested to draw ellipsoidal or rectangular region manually on the ﬁrst frame.</a:t>
            </a:r>
          </a:p>
        </p:txBody>
      </p:sp>
    </p:spTree>
    <p:extLst>
      <p:ext uri="{BB962C8B-B14F-4D97-AF65-F5344CB8AC3E}">
        <p14:creationId xmlns:p14="http://schemas.microsoft.com/office/powerpoint/2010/main" val="33804650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1095824" y="277744"/>
            <a:ext cx="10257975" cy="914400"/>
          </a:xfrm>
        </p:spPr>
        <p:txBody>
          <a:bodyPr>
            <a:normAutofit fontScale="90000"/>
          </a:bodyPr>
          <a:lstStyle/>
          <a:p>
            <a:r>
              <a:rPr lang="en-US" altLang="zh-CN" dirty="0">
                <a:solidFill>
                  <a:schemeClr val="tx1">
                    <a:lumMod val="75000"/>
                    <a:lumOff val="25000"/>
                  </a:schemeClr>
                </a:solidFill>
              </a:rPr>
              <a:t> SIFT based Mean Shift algorithm for object tracking (2008)</a:t>
            </a:r>
            <a:endParaRPr lang="zh-CN" altLang="en-US" dirty="0"/>
          </a:p>
        </p:txBody>
      </p:sp>
      <p:sp>
        <p:nvSpPr>
          <p:cNvPr id="13" name="矩形 12">
            <a:extLst>
              <a:ext uri="{FF2B5EF4-FFF2-40B4-BE49-F238E27FC236}">
                <a16:creationId xmlns:a16="http://schemas.microsoft.com/office/drawing/2014/main" id="{1C86BAD7-7534-4C0B-85EE-3E75F54C57C3}"/>
              </a:ext>
            </a:extLst>
          </p:cNvPr>
          <p:cNvSpPr/>
          <p:nvPr/>
        </p:nvSpPr>
        <p:spPr>
          <a:xfrm>
            <a:off x="1095824" y="1579619"/>
            <a:ext cx="9665675" cy="1435136"/>
          </a:xfrm>
          <a:prstGeom prst="rect">
            <a:avLst/>
          </a:prstGeom>
        </p:spPr>
        <p:txBody>
          <a:bodyPr wrap="square">
            <a:spAutoFit/>
          </a:bodyPr>
          <a:lstStyle/>
          <a:p>
            <a:pPr>
              <a:lnSpc>
                <a:spcPct val="125000"/>
              </a:lnSpc>
            </a:pPr>
            <a:r>
              <a:rPr lang="en-US" altLang="zh-CN" sz="2400" b="1" dirty="0">
                <a:latin typeface="微软雅黑" panose="020B0503020204020204" pitchFamily="34" charset="-122"/>
                <a:ea typeface="微软雅黑" panose="020B0503020204020204" pitchFamily="34" charset="-122"/>
              </a:rPr>
              <a:t>Advantage:</a:t>
            </a:r>
          </a:p>
          <a:p>
            <a:pPr>
              <a:lnSpc>
                <a:spcPct val="125000"/>
              </a:lnSpc>
            </a:pPr>
            <a:r>
              <a:rPr lang="en-US" altLang="zh-CN" sz="2400" dirty="0">
                <a:latin typeface="微软雅黑" panose="020B0503020204020204" pitchFamily="34" charset="-122"/>
                <a:ea typeface="微软雅黑" panose="020B0503020204020204" pitchFamily="34" charset="-122"/>
              </a:rPr>
              <a:t>Tracking performance was improved compared to original Mean Shift algorithm .</a:t>
            </a:r>
          </a:p>
        </p:txBody>
      </p:sp>
      <p:sp>
        <p:nvSpPr>
          <p:cNvPr id="14" name="矩形 13">
            <a:extLst>
              <a:ext uri="{FF2B5EF4-FFF2-40B4-BE49-F238E27FC236}">
                <a16:creationId xmlns:a16="http://schemas.microsoft.com/office/drawing/2014/main" id="{011950F1-599F-4D32-A13E-0500800F76D4}"/>
              </a:ext>
            </a:extLst>
          </p:cNvPr>
          <p:cNvSpPr/>
          <p:nvPr/>
        </p:nvSpPr>
        <p:spPr>
          <a:xfrm>
            <a:off x="1095824" y="3356510"/>
            <a:ext cx="9775097" cy="973472"/>
          </a:xfrm>
          <a:prstGeom prst="rect">
            <a:avLst/>
          </a:prstGeom>
        </p:spPr>
        <p:txBody>
          <a:bodyPr wrap="square">
            <a:spAutoFit/>
          </a:bodyPr>
          <a:lstStyle/>
          <a:p>
            <a:pPr>
              <a:lnSpc>
                <a:spcPct val="125000"/>
              </a:lnSpc>
            </a:pPr>
            <a:r>
              <a:rPr lang="en-US" altLang="zh-CN" sz="2400" b="1" dirty="0">
                <a:latin typeface="微软雅黑" panose="020B0503020204020204" pitchFamily="34" charset="-122"/>
                <a:ea typeface="微软雅黑" panose="020B0503020204020204" pitchFamily="34" charset="-122"/>
              </a:rPr>
              <a:t>Disadvantage:</a:t>
            </a:r>
          </a:p>
          <a:p>
            <a:pPr>
              <a:lnSpc>
                <a:spcPct val="125000"/>
              </a:lnSpc>
            </a:pPr>
            <a:r>
              <a:rPr lang="en-US" altLang="zh-CN" sz="2400" dirty="0">
                <a:latin typeface="微软雅黑" panose="020B0503020204020204" pitchFamily="34" charset="-122"/>
                <a:ea typeface="微软雅黑" panose="020B0503020204020204" pitchFamily="34" charset="-122"/>
              </a:rPr>
              <a:t>But selection of region of interest was again a manual process.</a:t>
            </a:r>
          </a:p>
        </p:txBody>
      </p:sp>
    </p:spTree>
    <p:extLst>
      <p:ext uri="{BB962C8B-B14F-4D97-AF65-F5344CB8AC3E}">
        <p14:creationId xmlns:p14="http://schemas.microsoft.com/office/powerpoint/2010/main" val="15059328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solidFill>
                  <a:schemeClr val="tx1">
                    <a:lumMod val="75000"/>
                    <a:lumOff val="25000"/>
                  </a:schemeClr>
                </a:solidFill>
              </a:rPr>
              <a:t>Video Surveillance</a:t>
            </a:r>
            <a:endParaRPr lang="zh-CN" altLang="en-US" dirty="0"/>
          </a:p>
        </p:txBody>
      </p:sp>
      <p:grpSp>
        <p:nvGrpSpPr>
          <p:cNvPr id="9" name="组合 8"/>
          <p:cNvGrpSpPr/>
          <p:nvPr/>
        </p:nvGrpSpPr>
        <p:grpSpPr>
          <a:xfrm>
            <a:off x="1095824" y="2435969"/>
            <a:ext cx="11389417" cy="1434991"/>
            <a:chOff x="5427389" y="1328434"/>
            <a:chExt cx="7257526" cy="914400"/>
          </a:xfrm>
        </p:grpSpPr>
        <p:sp>
          <p:nvSpPr>
            <p:cNvPr id="17" name="标题 3"/>
            <p:cNvSpPr txBox="1">
              <a:spLocks/>
            </p:cNvSpPr>
            <p:nvPr/>
          </p:nvSpPr>
          <p:spPr>
            <a:xfrm>
              <a:off x="5720630" y="1328434"/>
              <a:ext cx="6964285"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en-US" altLang="zh-CN" sz="2400" dirty="0">
                  <a:solidFill>
                    <a:schemeClr val="tx1">
                      <a:lumMod val="75000"/>
                      <a:lumOff val="25000"/>
                    </a:schemeClr>
                  </a:solidFill>
                </a:rPr>
                <a:t>Detection of region of interest is the ﬁrst step of information extraction and should be automatic.</a:t>
              </a:r>
              <a:endParaRPr lang="zh-CN" altLang="en-US" sz="2400" dirty="0">
                <a:solidFill>
                  <a:schemeClr val="tx1">
                    <a:lumMod val="75000"/>
                    <a:lumOff val="25000"/>
                  </a:schemeClr>
                </a:solidFill>
              </a:endParaRPr>
            </a:p>
          </p:txBody>
        </p:sp>
        <p:sp>
          <p:nvSpPr>
            <p:cNvPr id="20" name="椭圆 19"/>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extLst>
      <p:ext uri="{BB962C8B-B14F-4D97-AF65-F5344CB8AC3E}">
        <p14:creationId xmlns:p14="http://schemas.microsoft.com/office/powerpoint/2010/main" val="6443279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solidFill>
                  <a:schemeClr val="tx1">
                    <a:lumMod val="75000"/>
                    <a:lumOff val="25000"/>
                  </a:schemeClr>
                </a:solidFill>
              </a:rPr>
              <a:t>Scale Invariant Feature Transform</a:t>
            </a:r>
            <a:endParaRPr lang="zh-CN" altLang="en-US" dirty="0"/>
          </a:p>
        </p:txBody>
      </p:sp>
      <p:grpSp>
        <p:nvGrpSpPr>
          <p:cNvPr id="9" name="组合 8"/>
          <p:cNvGrpSpPr/>
          <p:nvPr/>
        </p:nvGrpSpPr>
        <p:grpSpPr>
          <a:xfrm>
            <a:off x="1095824" y="1489023"/>
            <a:ext cx="11389417" cy="1434991"/>
            <a:chOff x="5427389" y="1328434"/>
            <a:chExt cx="7257526" cy="914400"/>
          </a:xfrm>
        </p:grpSpPr>
        <p:sp>
          <p:nvSpPr>
            <p:cNvPr id="17" name="标题 3"/>
            <p:cNvSpPr txBox="1">
              <a:spLocks/>
            </p:cNvSpPr>
            <p:nvPr/>
          </p:nvSpPr>
          <p:spPr>
            <a:xfrm>
              <a:off x="5720630" y="1328434"/>
              <a:ext cx="6964285"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en-US" altLang="zh-CN" sz="2400" dirty="0">
                  <a:solidFill>
                    <a:schemeClr val="tx1">
                      <a:lumMod val="75000"/>
                      <a:lumOff val="25000"/>
                    </a:schemeClr>
                  </a:solidFill>
                </a:rPr>
                <a:t>FSIFT</a:t>
              </a:r>
              <a:endParaRPr lang="zh-CN" altLang="en-US" sz="2400" dirty="0">
                <a:solidFill>
                  <a:schemeClr val="tx1">
                    <a:lumMod val="75000"/>
                    <a:lumOff val="25000"/>
                  </a:schemeClr>
                </a:solidFill>
              </a:endParaRPr>
            </a:p>
          </p:txBody>
        </p:sp>
        <p:sp>
          <p:nvSpPr>
            <p:cNvPr id="20" name="椭圆 19"/>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0" name="组合 9">
            <a:extLst>
              <a:ext uri="{FF2B5EF4-FFF2-40B4-BE49-F238E27FC236}">
                <a16:creationId xmlns:a16="http://schemas.microsoft.com/office/drawing/2014/main" id="{3DB0346E-147F-4593-9BD7-6B51A22D7D8F}"/>
              </a:ext>
            </a:extLst>
          </p:cNvPr>
          <p:cNvGrpSpPr/>
          <p:nvPr/>
        </p:nvGrpSpPr>
        <p:grpSpPr>
          <a:xfrm>
            <a:off x="1095824" y="2375928"/>
            <a:ext cx="11389417" cy="1434991"/>
            <a:chOff x="5427389" y="1328434"/>
            <a:chExt cx="7257526" cy="914400"/>
          </a:xfrm>
        </p:grpSpPr>
        <p:sp>
          <p:nvSpPr>
            <p:cNvPr id="11" name="标题 3">
              <a:extLst>
                <a:ext uri="{FF2B5EF4-FFF2-40B4-BE49-F238E27FC236}">
                  <a16:creationId xmlns:a16="http://schemas.microsoft.com/office/drawing/2014/main" id="{BA92F4A5-DFA2-4009-8BF3-B10D36988EBA}"/>
                </a:ext>
              </a:extLst>
            </p:cNvPr>
            <p:cNvSpPr txBox="1">
              <a:spLocks/>
            </p:cNvSpPr>
            <p:nvPr/>
          </p:nvSpPr>
          <p:spPr>
            <a:xfrm>
              <a:off x="5720630" y="1328434"/>
              <a:ext cx="6964285"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en-US" altLang="zh-CN" sz="2400" dirty="0">
                  <a:solidFill>
                    <a:schemeClr val="tx1">
                      <a:lumMod val="75000"/>
                      <a:lumOff val="25000"/>
                    </a:schemeClr>
                  </a:solidFill>
                </a:rPr>
                <a:t>PCA-SIFT</a:t>
              </a:r>
              <a:endParaRPr lang="zh-CN" altLang="en-US" sz="2400" dirty="0">
                <a:solidFill>
                  <a:schemeClr val="tx1">
                    <a:lumMod val="75000"/>
                    <a:lumOff val="25000"/>
                  </a:schemeClr>
                </a:solidFill>
              </a:endParaRPr>
            </a:p>
          </p:txBody>
        </p:sp>
        <p:sp>
          <p:nvSpPr>
            <p:cNvPr id="12" name="椭圆 11">
              <a:extLst>
                <a:ext uri="{FF2B5EF4-FFF2-40B4-BE49-F238E27FC236}">
                  <a16:creationId xmlns:a16="http://schemas.microsoft.com/office/drawing/2014/main" id="{EA801613-5481-4C77-B390-C854419F6D3A}"/>
                </a:ext>
              </a:extLst>
            </p:cNvPr>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 name="组合 12">
            <a:extLst>
              <a:ext uri="{FF2B5EF4-FFF2-40B4-BE49-F238E27FC236}">
                <a16:creationId xmlns:a16="http://schemas.microsoft.com/office/drawing/2014/main" id="{3B1DF207-4250-46EB-A913-47B9AA4C9DD3}"/>
              </a:ext>
            </a:extLst>
          </p:cNvPr>
          <p:cNvGrpSpPr/>
          <p:nvPr/>
        </p:nvGrpSpPr>
        <p:grpSpPr>
          <a:xfrm>
            <a:off x="1095824" y="3221610"/>
            <a:ext cx="11389417" cy="1434991"/>
            <a:chOff x="5427389" y="1328434"/>
            <a:chExt cx="7257526" cy="914400"/>
          </a:xfrm>
        </p:grpSpPr>
        <p:sp>
          <p:nvSpPr>
            <p:cNvPr id="14" name="标题 3">
              <a:extLst>
                <a:ext uri="{FF2B5EF4-FFF2-40B4-BE49-F238E27FC236}">
                  <a16:creationId xmlns:a16="http://schemas.microsoft.com/office/drawing/2014/main" id="{24D7667F-183B-494A-9449-2CDD425CD07E}"/>
                </a:ext>
              </a:extLst>
            </p:cNvPr>
            <p:cNvSpPr txBox="1">
              <a:spLocks/>
            </p:cNvSpPr>
            <p:nvPr/>
          </p:nvSpPr>
          <p:spPr>
            <a:xfrm>
              <a:off x="5720630" y="1328434"/>
              <a:ext cx="6964285"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en-US" altLang="zh-CN" sz="2400" dirty="0">
                  <a:solidFill>
                    <a:schemeClr val="tx1">
                      <a:lumMod val="75000"/>
                      <a:lumOff val="25000"/>
                    </a:schemeClr>
                  </a:solidFill>
                </a:rPr>
                <a:t>CSIFT    </a:t>
              </a:r>
              <a:endParaRPr lang="zh-CN" altLang="en-US" sz="2400" dirty="0">
                <a:solidFill>
                  <a:schemeClr val="tx1">
                    <a:lumMod val="75000"/>
                    <a:lumOff val="25000"/>
                  </a:schemeClr>
                </a:solidFill>
              </a:endParaRPr>
            </a:p>
          </p:txBody>
        </p:sp>
        <p:sp>
          <p:nvSpPr>
            <p:cNvPr id="15" name="椭圆 14">
              <a:extLst>
                <a:ext uri="{FF2B5EF4-FFF2-40B4-BE49-F238E27FC236}">
                  <a16:creationId xmlns:a16="http://schemas.microsoft.com/office/drawing/2014/main" id="{4295AAFD-5ED8-4388-BE84-09248F10EDFE}"/>
                </a:ext>
              </a:extLst>
            </p:cNvPr>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6" name="组合 15">
            <a:extLst>
              <a:ext uri="{FF2B5EF4-FFF2-40B4-BE49-F238E27FC236}">
                <a16:creationId xmlns:a16="http://schemas.microsoft.com/office/drawing/2014/main" id="{2573D65C-C6F6-4BCC-A373-E38561C8D80C}"/>
              </a:ext>
            </a:extLst>
          </p:cNvPr>
          <p:cNvGrpSpPr/>
          <p:nvPr/>
        </p:nvGrpSpPr>
        <p:grpSpPr>
          <a:xfrm>
            <a:off x="1095824" y="4067292"/>
            <a:ext cx="11389417" cy="1434991"/>
            <a:chOff x="5427389" y="1328434"/>
            <a:chExt cx="7257526" cy="914400"/>
          </a:xfrm>
        </p:grpSpPr>
        <p:sp>
          <p:nvSpPr>
            <p:cNvPr id="22" name="标题 3">
              <a:extLst>
                <a:ext uri="{FF2B5EF4-FFF2-40B4-BE49-F238E27FC236}">
                  <a16:creationId xmlns:a16="http://schemas.microsoft.com/office/drawing/2014/main" id="{D1925083-DCC3-4117-84FA-E889BD180239}"/>
                </a:ext>
              </a:extLst>
            </p:cNvPr>
            <p:cNvSpPr txBox="1">
              <a:spLocks/>
            </p:cNvSpPr>
            <p:nvPr/>
          </p:nvSpPr>
          <p:spPr>
            <a:xfrm>
              <a:off x="5720630" y="1328434"/>
              <a:ext cx="6964285"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chemeClr val="tx1"/>
                  </a:solidFill>
                  <a:latin typeface="微软雅黑" panose="020B0503020204020204" pitchFamily="34" charset="-122"/>
                  <a:ea typeface="微软雅黑" panose="020B0503020204020204" pitchFamily="34" charset="-122"/>
                  <a:cs typeface="+mj-cs"/>
                </a:defRPr>
              </a:lvl1pPr>
            </a:lstStyle>
            <a:p>
              <a:r>
                <a:rPr lang="en-US" altLang="zh-CN" sz="2400" dirty="0">
                  <a:solidFill>
                    <a:schemeClr val="tx1">
                      <a:lumMod val="75000"/>
                      <a:lumOff val="25000"/>
                    </a:schemeClr>
                  </a:solidFill>
                </a:rPr>
                <a:t>GSIFT</a:t>
              </a:r>
              <a:endParaRPr lang="zh-CN" altLang="en-US" sz="2400" dirty="0">
                <a:solidFill>
                  <a:schemeClr val="tx1">
                    <a:lumMod val="75000"/>
                    <a:lumOff val="25000"/>
                  </a:schemeClr>
                </a:solidFill>
              </a:endParaRPr>
            </a:p>
          </p:txBody>
        </p:sp>
        <p:sp>
          <p:nvSpPr>
            <p:cNvPr id="23" name="椭圆 22">
              <a:extLst>
                <a:ext uri="{FF2B5EF4-FFF2-40B4-BE49-F238E27FC236}">
                  <a16:creationId xmlns:a16="http://schemas.microsoft.com/office/drawing/2014/main" id="{94E3BA7E-FCC7-4CC7-B9DE-169C97359848}"/>
                </a:ext>
              </a:extLst>
            </p:cNvPr>
            <p:cNvSpPr>
              <a:spLocks noChangeAspect="1"/>
            </p:cNvSpPr>
            <p:nvPr/>
          </p:nvSpPr>
          <p:spPr>
            <a:xfrm>
              <a:off x="5427389" y="1687316"/>
              <a:ext cx="180000" cy="180000"/>
            </a:xfrm>
            <a:prstGeom prst="ellipse">
              <a:avLst/>
            </a:prstGeom>
            <a:solidFill>
              <a:srgbClr val="335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4" name="文本框 23">
            <a:extLst>
              <a:ext uri="{FF2B5EF4-FFF2-40B4-BE49-F238E27FC236}">
                <a16:creationId xmlns:a16="http://schemas.microsoft.com/office/drawing/2014/main" id="{ECE2831D-9B30-473D-AACA-313650E89CC6}"/>
              </a:ext>
            </a:extLst>
          </p:cNvPr>
          <p:cNvSpPr txBox="1"/>
          <p:nvPr/>
        </p:nvSpPr>
        <p:spPr>
          <a:xfrm>
            <a:off x="7798712" y="3986883"/>
            <a:ext cx="3046027" cy="400110"/>
          </a:xfrm>
          <a:prstGeom prst="rect">
            <a:avLst/>
          </a:prstGeom>
          <a:solidFill>
            <a:srgbClr val="0171C5"/>
          </a:solidFill>
          <a:ln>
            <a:solidFill>
              <a:srgbClr val="0171C5"/>
            </a:solidFill>
          </a:ln>
        </p:spPr>
        <p:txBody>
          <a:bodyPr wrap="square" rtlCol="0">
            <a:spAutoFit/>
          </a:bodyPr>
          <a:lstStyle/>
          <a:p>
            <a:pPr algn="ctr"/>
            <a:r>
              <a:rPr lang="en-US" altLang="zh-TW" sz="2000" spc="150" dirty="0">
                <a:solidFill>
                  <a:schemeClr val="bg1"/>
                </a:solidFill>
                <a:latin typeface="微软雅黑" panose="020B0503020204020204" pitchFamily="34" charset="-122"/>
                <a:ea typeface="微软雅黑" panose="020B0503020204020204" pitchFamily="34" charset="-122"/>
              </a:rPr>
              <a:t>Characteristics</a:t>
            </a:r>
            <a:endParaRPr lang="zh-TW" altLang="en-US" sz="2000" spc="150" dirty="0">
              <a:solidFill>
                <a:schemeClr val="bg1"/>
              </a:solidFill>
              <a:latin typeface="微软雅黑" panose="020B0503020204020204" pitchFamily="34" charset="-122"/>
              <a:ea typeface="微软雅黑" panose="020B0503020204020204" pitchFamily="34" charset="-122"/>
            </a:endParaRPr>
          </a:p>
        </p:txBody>
      </p:sp>
      <p:sp>
        <p:nvSpPr>
          <p:cNvPr id="25" name="矩形 24">
            <a:extLst>
              <a:ext uri="{FF2B5EF4-FFF2-40B4-BE49-F238E27FC236}">
                <a16:creationId xmlns:a16="http://schemas.microsoft.com/office/drawing/2014/main" id="{ABD5503E-74E9-49B1-B716-6A45FFEA2E05}"/>
              </a:ext>
            </a:extLst>
          </p:cNvPr>
          <p:cNvSpPr/>
          <p:nvPr/>
        </p:nvSpPr>
        <p:spPr>
          <a:xfrm>
            <a:off x="7798712" y="4436397"/>
            <a:ext cx="3356061" cy="1099468"/>
          </a:xfrm>
          <a:prstGeom prst="rect">
            <a:avLst/>
          </a:prstGeom>
        </p:spPr>
        <p:txBody>
          <a:bodyPr wrap="square">
            <a:spAutoFit/>
          </a:bodyPr>
          <a:lstStyle/>
          <a:p>
            <a:pPr marL="285750" indent="-285750">
              <a:lnSpc>
                <a:spcPct val="125000"/>
              </a:lnSpc>
              <a:spcBef>
                <a:spcPct val="0"/>
              </a:spcBef>
              <a:buClr>
                <a:srgbClr val="3F6AB7"/>
              </a:buClr>
              <a:buFont typeface="Wingdings" panose="05000000000000000000" pitchFamily="2" charset="2"/>
              <a:buChar char="p"/>
            </a:pP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cs typeface="+mj-cs"/>
              </a:rPr>
              <a:t>under illumination and blur change, GSIFT performs best.</a:t>
            </a:r>
          </a:p>
        </p:txBody>
      </p:sp>
      <p:cxnSp>
        <p:nvCxnSpPr>
          <p:cNvPr id="26" name="直接连接符 25">
            <a:extLst>
              <a:ext uri="{FF2B5EF4-FFF2-40B4-BE49-F238E27FC236}">
                <a16:creationId xmlns:a16="http://schemas.microsoft.com/office/drawing/2014/main" id="{1628A397-8F34-467E-B2D5-242F17B7CC34}"/>
              </a:ext>
            </a:extLst>
          </p:cNvPr>
          <p:cNvCxnSpPr>
            <a:cxnSpLocks/>
          </p:cNvCxnSpPr>
          <p:nvPr/>
        </p:nvCxnSpPr>
        <p:spPr>
          <a:xfrm flipV="1">
            <a:off x="3643025" y="4242494"/>
            <a:ext cx="3992551" cy="521957"/>
          </a:xfrm>
          <a:prstGeom prst="line">
            <a:avLst/>
          </a:prstGeom>
          <a:ln w="12700">
            <a:solidFill>
              <a:srgbClr val="0171C5"/>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sp>
        <p:nvSpPr>
          <p:cNvPr id="27" name="文本框 26">
            <a:extLst>
              <a:ext uri="{FF2B5EF4-FFF2-40B4-BE49-F238E27FC236}">
                <a16:creationId xmlns:a16="http://schemas.microsoft.com/office/drawing/2014/main" id="{C362DAF0-BD2B-4D7A-935C-B0C17F6F4431}"/>
              </a:ext>
            </a:extLst>
          </p:cNvPr>
          <p:cNvSpPr txBox="1"/>
          <p:nvPr/>
        </p:nvSpPr>
        <p:spPr>
          <a:xfrm>
            <a:off x="7798712" y="1580218"/>
            <a:ext cx="3046027" cy="400110"/>
          </a:xfrm>
          <a:prstGeom prst="rect">
            <a:avLst/>
          </a:prstGeom>
          <a:solidFill>
            <a:srgbClr val="0171C5"/>
          </a:solidFill>
          <a:ln>
            <a:solidFill>
              <a:srgbClr val="0171C5"/>
            </a:solidFill>
          </a:ln>
        </p:spPr>
        <p:txBody>
          <a:bodyPr wrap="square" rtlCol="0">
            <a:spAutoFit/>
          </a:bodyPr>
          <a:lstStyle/>
          <a:p>
            <a:pPr algn="ctr"/>
            <a:r>
              <a:rPr lang="en-US" altLang="zh-TW" sz="2000" spc="150" dirty="0">
                <a:solidFill>
                  <a:schemeClr val="bg1"/>
                </a:solidFill>
                <a:latin typeface="微软雅黑" panose="020B0503020204020204" pitchFamily="34" charset="-122"/>
                <a:ea typeface="微软雅黑" panose="020B0503020204020204" pitchFamily="34" charset="-122"/>
              </a:rPr>
              <a:t>Characteristics</a:t>
            </a:r>
            <a:endParaRPr lang="zh-TW" altLang="en-US" sz="2000" spc="150" dirty="0">
              <a:solidFill>
                <a:schemeClr val="bg1"/>
              </a:solidFill>
              <a:latin typeface="微软雅黑" panose="020B0503020204020204" pitchFamily="34" charset="-122"/>
              <a:ea typeface="微软雅黑" panose="020B0503020204020204" pitchFamily="34" charset="-122"/>
            </a:endParaRPr>
          </a:p>
        </p:txBody>
      </p:sp>
      <p:sp>
        <p:nvSpPr>
          <p:cNvPr id="28" name="矩形 27">
            <a:extLst>
              <a:ext uri="{FF2B5EF4-FFF2-40B4-BE49-F238E27FC236}">
                <a16:creationId xmlns:a16="http://schemas.microsoft.com/office/drawing/2014/main" id="{70208D60-D258-4527-BD96-DBAE8B2C87CD}"/>
              </a:ext>
            </a:extLst>
          </p:cNvPr>
          <p:cNvSpPr/>
          <p:nvPr/>
        </p:nvSpPr>
        <p:spPr>
          <a:xfrm>
            <a:off x="7798712" y="2029732"/>
            <a:ext cx="3356061" cy="753220"/>
          </a:xfrm>
          <a:prstGeom prst="rect">
            <a:avLst/>
          </a:prstGeom>
        </p:spPr>
        <p:txBody>
          <a:bodyPr wrap="square">
            <a:spAutoFit/>
          </a:bodyPr>
          <a:lstStyle/>
          <a:p>
            <a:pPr marL="285750" indent="-285750">
              <a:lnSpc>
                <a:spcPct val="125000"/>
              </a:lnSpc>
              <a:spcBef>
                <a:spcPct val="0"/>
              </a:spcBef>
              <a:buClr>
                <a:srgbClr val="3F6AB7"/>
              </a:buClr>
              <a:buFont typeface="Wingdings" panose="05000000000000000000" pitchFamily="2" charset="2"/>
              <a:buChar char="p"/>
            </a:pP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cs typeface="+mj-cs"/>
              </a:rPr>
              <a:t>best under scale and rotation changes </a:t>
            </a:r>
          </a:p>
        </p:txBody>
      </p:sp>
      <p:cxnSp>
        <p:nvCxnSpPr>
          <p:cNvPr id="29" name="直接连接符 28">
            <a:extLst>
              <a:ext uri="{FF2B5EF4-FFF2-40B4-BE49-F238E27FC236}">
                <a16:creationId xmlns:a16="http://schemas.microsoft.com/office/drawing/2014/main" id="{09BF0CDE-ABAC-4436-9C8A-525261148E4C}"/>
              </a:ext>
            </a:extLst>
          </p:cNvPr>
          <p:cNvCxnSpPr>
            <a:cxnSpLocks/>
          </p:cNvCxnSpPr>
          <p:nvPr/>
        </p:nvCxnSpPr>
        <p:spPr>
          <a:xfrm flipV="1">
            <a:off x="3459480" y="1749495"/>
            <a:ext cx="4176096" cy="2097399"/>
          </a:xfrm>
          <a:prstGeom prst="line">
            <a:avLst/>
          </a:prstGeom>
          <a:ln w="12700">
            <a:solidFill>
              <a:srgbClr val="0171C5"/>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32943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TANDARD">
      <a:majorFont>
        <a:latin typeface="Calibri"/>
        <a:ea typeface="微軟正黑體"/>
        <a:cs typeface=""/>
      </a:majorFont>
      <a:minorFont>
        <a:latin typeface="Calibri"/>
        <a:ea typeface="微軟正黑體"/>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1950</TotalTime>
  <Words>1065</Words>
  <Application>Microsoft Office PowerPoint</Application>
  <PresentationFormat>宽屏</PresentationFormat>
  <Paragraphs>117</Paragraphs>
  <Slides>32</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32</vt:i4>
      </vt:variant>
    </vt:vector>
  </HeadingPairs>
  <TitlesOfParts>
    <vt:vector size="39" baseType="lpstr">
      <vt:lpstr>Microsoft JhengHei</vt:lpstr>
      <vt:lpstr>微软雅黑</vt:lpstr>
      <vt:lpstr>Arial</vt:lpstr>
      <vt:lpstr>Calibri</vt:lpstr>
      <vt:lpstr>Times New Roman</vt:lpstr>
      <vt:lpstr>Wingdings</vt:lpstr>
      <vt:lpstr>Office 主题</vt:lpstr>
      <vt:lpstr>PowerPoint 演示文稿</vt:lpstr>
      <vt:lpstr>Introduction</vt:lpstr>
      <vt:lpstr>Object recognition </vt:lpstr>
      <vt:lpstr>Object tracking</vt:lpstr>
      <vt:lpstr>Object recognition and tracking</vt:lpstr>
      <vt:lpstr>Mean Shift algorithm for real time tracking of non-rigid objects</vt:lpstr>
      <vt:lpstr> SIFT based Mean Shift algorithm for object tracking (2008)</vt:lpstr>
      <vt:lpstr>Video Surveillance</vt:lpstr>
      <vt:lpstr>Scale Invariant Feature Transform</vt:lpstr>
      <vt:lpstr>Object recognition and tracking</vt:lpstr>
      <vt:lpstr> OBJECT RECOGNITION WITH SIFT AND RANSAC</vt:lpstr>
      <vt:lpstr>OBJECT RECOGNITION WITH SIFT AND RANSAC</vt:lpstr>
      <vt:lpstr>Feature Extraction</vt:lpstr>
      <vt:lpstr>Feature Extraction</vt:lpstr>
      <vt:lpstr>Feature Matching </vt:lpstr>
      <vt:lpstr>Homography Estimation with RANSAC</vt:lpstr>
      <vt:lpstr>Homography Estimation with RANSAC</vt:lpstr>
      <vt:lpstr>OBJECT TRACKING WITH MEAN SHIFT AND KLT TRACKER</vt:lpstr>
      <vt:lpstr>Mean Shift</vt:lpstr>
      <vt:lpstr>Mean Shift</vt:lpstr>
      <vt:lpstr>KLT Tracker</vt:lpstr>
      <vt:lpstr>KLT Tracker</vt:lpstr>
      <vt:lpstr>Experiments</vt:lpstr>
      <vt:lpstr>Experiment：Person Recognition</vt:lpstr>
      <vt:lpstr>Experiment：Face Recognition</vt:lpstr>
      <vt:lpstr>Experiment：Person Recognition</vt:lpstr>
      <vt:lpstr>Tracking results of Mean Shift and KLT Tracker </vt:lpstr>
      <vt:lpstr>Tracking results of Mean Shift and KLT Tracker </vt:lpstr>
      <vt:lpstr>Tracking results of Mean Shift and KLT Tracker </vt:lpstr>
      <vt:lpstr>Conclusion</vt:lpstr>
      <vt:lpstr>Conclusion</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Ryan Lee</dc:creator>
  <cp:lastModifiedBy>许 文滔</cp:lastModifiedBy>
  <cp:revision>264</cp:revision>
  <dcterms:created xsi:type="dcterms:W3CDTF">2014-04-01T11:22:20Z</dcterms:created>
  <dcterms:modified xsi:type="dcterms:W3CDTF">2018-12-14T10:37:32Z</dcterms:modified>
</cp:coreProperties>
</file>

<file path=docProps/thumbnail.jpeg>
</file>